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4" r:id="rId18"/>
    <p:sldId id="275" r:id="rId19"/>
    <p:sldId id="276" r:id="rId20"/>
    <p:sldId id="277" r:id="rId21"/>
    <p:sldId id="279" r:id="rId22"/>
    <p:sldId id="280" r:id="rId23"/>
    <p:sldId id="281" r:id="rId24"/>
    <p:sldId id="282" r:id="rId25"/>
    <p:sldId id="283" r:id="rId26"/>
    <p:sldId id="285" r:id="rId27"/>
    <p:sldId id="286"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37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462" autoAdjust="0"/>
  </p:normalViewPr>
  <p:slideViewPr>
    <p:cSldViewPr>
      <p:cViewPr varScale="1">
        <p:scale>
          <a:sx n="73" d="100"/>
          <a:sy n="73" d="100"/>
        </p:scale>
        <p:origin x="-1932" y="-90"/>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80010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9/14/2017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srajan1944@gmail.com" TargetMode="External"/><Relationship Id="rId2" Type="http://schemas.openxmlformats.org/officeDocument/2006/relationships/hyperlink" Target="http://www.ysrajan.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304800" y="609600"/>
            <a:ext cx="8534400" cy="4832092"/>
          </a:xfrm>
          <a:prstGeom prst="rect">
            <a:avLst/>
          </a:prstGeom>
          <a:noFill/>
        </p:spPr>
        <p:txBody>
          <a:bodyPr wrap="square" rtlCol="0">
            <a:spAutoFit/>
          </a:bodyPr>
          <a:lstStyle/>
          <a:p>
            <a:pPr algn="ctr"/>
            <a:r>
              <a:rPr lang="en-US" sz="2800" b="1" smtClean="0">
                <a:latin typeface="Garamond" pitchFamily="18" charset="0"/>
              </a:rPr>
              <a:t>SUSTAINABILITY </a:t>
            </a:r>
            <a:r>
              <a:rPr lang="en-US" sz="2800" b="1" dirty="0" smtClean="0">
                <a:latin typeface="Garamond" pitchFamily="18" charset="0"/>
              </a:rPr>
              <a:t>: PROSPERITY THAT PRESERVES RESOURCES AND LIMITS EMISSIONS</a:t>
            </a:r>
          </a:p>
          <a:p>
            <a:pPr algn="ctr"/>
            <a:endParaRPr lang="en-US" sz="2800" b="1" dirty="0" smtClean="0">
              <a:latin typeface="Garamond" pitchFamily="18" charset="0"/>
            </a:endParaRPr>
          </a:p>
          <a:p>
            <a:pPr algn="ctr"/>
            <a:endParaRPr lang="en-US" sz="2800" b="1" dirty="0" smtClean="0">
              <a:latin typeface="Garamond" pitchFamily="18" charset="0"/>
            </a:endParaRPr>
          </a:p>
          <a:p>
            <a:pPr algn="ctr"/>
            <a:r>
              <a:rPr lang="en-US" sz="2800" b="1" dirty="0" smtClean="0">
                <a:latin typeface="Garamond" pitchFamily="18" charset="0"/>
              </a:rPr>
              <a:t>By </a:t>
            </a:r>
          </a:p>
          <a:p>
            <a:pPr algn="ctr"/>
            <a:r>
              <a:rPr lang="en-US" sz="2800" b="1" dirty="0" smtClean="0">
                <a:latin typeface="Garamond" pitchFamily="18" charset="0"/>
              </a:rPr>
              <a:t>Y.S. Rajan</a:t>
            </a:r>
          </a:p>
          <a:p>
            <a:pPr algn="ctr"/>
            <a:r>
              <a:rPr lang="en-US" sz="2800" b="1" dirty="0" smtClean="0">
                <a:latin typeface="Garamond" pitchFamily="18" charset="0"/>
                <a:hlinkClick r:id="rId2"/>
              </a:rPr>
              <a:t>www.ysrajan.com</a:t>
            </a:r>
            <a:endParaRPr lang="en-US" sz="2800" b="1" dirty="0" smtClean="0">
              <a:latin typeface="Garamond" pitchFamily="18" charset="0"/>
            </a:endParaRPr>
          </a:p>
          <a:p>
            <a:pPr algn="ctr"/>
            <a:r>
              <a:rPr lang="en-US" sz="2800" b="1" dirty="0" smtClean="0">
                <a:latin typeface="Garamond" pitchFamily="18" charset="0"/>
                <a:hlinkClick r:id="rId3"/>
              </a:rPr>
              <a:t>ysrajan1944@gmail.com</a:t>
            </a:r>
            <a:endParaRPr lang="en-US" sz="2800" b="1" dirty="0" smtClean="0">
              <a:latin typeface="Garamond" pitchFamily="18" charset="0"/>
            </a:endParaRPr>
          </a:p>
          <a:p>
            <a:pPr algn="ctr"/>
            <a:r>
              <a:rPr lang="en-US" sz="2800" b="1" dirty="0" smtClean="0">
                <a:latin typeface="Garamond" pitchFamily="18" charset="0"/>
              </a:rPr>
              <a:t>BENGALURU</a:t>
            </a:r>
          </a:p>
          <a:p>
            <a:pPr algn="ctr"/>
            <a:r>
              <a:rPr lang="en-US" sz="2800" b="1" dirty="0" smtClean="0">
                <a:latin typeface="Garamond" pitchFamily="18" charset="0"/>
              </a:rPr>
              <a:t>12 –January 2016, CII PARTNERSHIP SUMMIT</a:t>
            </a:r>
          </a:p>
        </p:txBody>
      </p:sp>
    </p:spTree>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5924699"/>
          </a:xfrm>
          <a:prstGeom prst="rect">
            <a:avLst/>
          </a:prstGeom>
          <a:noFill/>
        </p:spPr>
        <p:txBody>
          <a:bodyPr wrap="square" rtlCol="0">
            <a:spAutoFit/>
          </a:bodyPr>
          <a:lstStyle/>
          <a:p>
            <a:pPr algn="ctr"/>
            <a:r>
              <a:rPr lang="en-US" sz="2800" b="1" u="sng" dirty="0" smtClean="0">
                <a:latin typeface="Lucida Fax" pitchFamily="18" charset="0"/>
              </a:rPr>
              <a:t>SOCIAL, POLITICAL, NATIONAL, GEO etc </a:t>
            </a:r>
            <a:r>
              <a:rPr lang="en-US" sz="2800" b="1" dirty="0" smtClean="0">
                <a:latin typeface="Lucida Fax" pitchFamily="18" charset="0"/>
              </a:rPr>
              <a:t>(contd)</a:t>
            </a:r>
          </a:p>
          <a:p>
            <a:pPr algn="just"/>
            <a:endParaRPr lang="en-US" sz="1100" b="1" u="sng" dirty="0" smtClean="0">
              <a:latin typeface="Lucida Fax" pitchFamily="18" charset="0"/>
            </a:endParaRPr>
          </a:p>
          <a:p>
            <a:pPr algn="just">
              <a:buFont typeface="Wingdings" pitchFamily="2" charset="2"/>
              <a:buChar char="v"/>
            </a:pPr>
            <a:r>
              <a:rPr lang="en-US" sz="2800" dirty="0" smtClean="0">
                <a:latin typeface="Lucida Fax" pitchFamily="18" charset="0"/>
              </a:rPr>
              <a:t> Will people of rich nations “adjust” their prosperity levels?</a:t>
            </a:r>
          </a:p>
          <a:p>
            <a:pPr algn="ctr"/>
            <a:endParaRPr lang="en-US" sz="1200" dirty="0" smtClean="0">
              <a:latin typeface="Lucida Fax" pitchFamily="18" charset="0"/>
            </a:endParaRPr>
          </a:p>
          <a:p>
            <a:pPr algn="just">
              <a:buFont typeface="Wingdings" pitchFamily="2" charset="2"/>
              <a:buChar char="v"/>
            </a:pPr>
            <a:r>
              <a:rPr lang="en-US" sz="2800" dirty="0" smtClean="0">
                <a:latin typeface="Lucida Fax" pitchFamily="18" charset="0"/>
              </a:rPr>
              <a:t>For that matter will rich and super rich in emerging nations give up some “prosperity” for their own less privileged, less endowed brothers, sisters and others?</a:t>
            </a:r>
          </a:p>
          <a:p>
            <a:pPr algn="ctr"/>
            <a:endParaRPr lang="en-US" sz="1600" dirty="0" smtClean="0">
              <a:latin typeface="Lucida Fax" pitchFamily="18" charset="0"/>
            </a:endParaRPr>
          </a:p>
          <a:p>
            <a:pPr algn="just">
              <a:buFont typeface="Wingdings" pitchFamily="2" charset="2"/>
              <a:buChar char="v"/>
            </a:pPr>
            <a:r>
              <a:rPr lang="en-US" sz="2800" dirty="0" smtClean="0">
                <a:latin typeface="Lucida Fax" pitchFamily="18" charset="0"/>
              </a:rPr>
              <a:t>Welfare measures of the developed countries are floundering….In emerging economies they are seen as anti – business, anti – free trade.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229600" cy="5262979"/>
          </a:xfrm>
          <a:prstGeom prst="rect">
            <a:avLst/>
          </a:prstGeom>
          <a:noFill/>
        </p:spPr>
        <p:txBody>
          <a:bodyPr wrap="square" rtlCol="0">
            <a:spAutoFit/>
          </a:bodyPr>
          <a:lstStyle/>
          <a:p>
            <a:pPr algn="ctr"/>
            <a:r>
              <a:rPr lang="en-US" sz="2800" b="1" u="sng" dirty="0" smtClean="0">
                <a:latin typeface="Lucida Fax" pitchFamily="18" charset="0"/>
              </a:rPr>
              <a:t>MORE FORCES</a:t>
            </a:r>
          </a:p>
          <a:p>
            <a:endParaRPr lang="en-US" sz="2800" b="1" u="sng" dirty="0" smtClean="0">
              <a:latin typeface="Lucida Fax" pitchFamily="18" charset="0"/>
            </a:endParaRPr>
          </a:p>
          <a:p>
            <a:pPr algn="just">
              <a:lnSpc>
                <a:spcPct val="150000"/>
              </a:lnSpc>
            </a:pPr>
            <a:r>
              <a:rPr lang="en-US" sz="2800" dirty="0" smtClean="0">
                <a:latin typeface="Lucida Fax" pitchFamily="18" charset="0"/>
              </a:rPr>
              <a:t>It is amid such heavily shaken global systems, other forces of human society neglected during the super – race period of scientific, technological and economic (read business and GDP) from mid 20</a:t>
            </a:r>
            <a:r>
              <a:rPr lang="en-US" sz="2800" baseline="30000" dirty="0" smtClean="0">
                <a:latin typeface="Lucida Fax" pitchFamily="18" charset="0"/>
              </a:rPr>
              <a:t>th</a:t>
            </a:r>
            <a:r>
              <a:rPr lang="en-US" sz="2800" dirty="0" smtClean="0">
                <a:latin typeface="Lucida Fax" pitchFamily="18" charset="0"/>
              </a:rPr>
              <a:t> century, are raising their heads with force!</a:t>
            </a:r>
          </a:p>
          <a:p>
            <a:pPr algn="ctr"/>
            <a:endParaRPr lang="en-US" sz="2800" b="1" u="sng" dirty="0" smtClean="0">
              <a:latin typeface="Lucida Fax"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96126"/>
            <a:ext cx="8229600" cy="6509474"/>
          </a:xfrm>
          <a:prstGeom prst="rect">
            <a:avLst/>
          </a:prstGeom>
          <a:noFill/>
        </p:spPr>
        <p:txBody>
          <a:bodyPr wrap="square" rtlCol="0">
            <a:spAutoFit/>
          </a:bodyPr>
          <a:lstStyle/>
          <a:p>
            <a:pPr algn="ctr"/>
            <a:r>
              <a:rPr lang="en-US" sz="2800" b="1" u="sng" dirty="0" smtClean="0">
                <a:latin typeface="Lucida Fax" pitchFamily="18" charset="0"/>
              </a:rPr>
              <a:t>MORE FORCES </a:t>
            </a:r>
            <a:r>
              <a:rPr lang="en-US" sz="2800" b="1" dirty="0" smtClean="0">
                <a:latin typeface="Lucida Fax" pitchFamily="18" charset="0"/>
              </a:rPr>
              <a:t>(Contd)</a:t>
            </a:r>
          </a:p>
          <a:p>
            <a:endParaRPr lang="en-US" sz="1000" b="1" u="sng" dirty="0" smtClean="0">
              <a:latin typeface="Lucida Fax" pitchFamily="18" charset="0"/>
            </a:endParaRPr>
          </a:p>
          <a:p>
            <a:pPr algn="just">
              <a:lnSpc>
                <a:spcPct val="150000"/>
              </a:lnSpc>
              <a:buFont typeface="Wingdings" pitchFamily="2" charset="2"/>
              <a:buChar char="v"/>
            </a:pPr>
            <a:r>
              <a:rPr lang="en-US" sz="2800" b="1" dirty="0" smtClean="0">
                <a:latin typeface="Lucida Fax" pitchFamily="18" charset="0"/>
              </a:rPr>
              <a:t> </a:t>
            </a:r>
            <a:r>
              <a:rPr lang="en-US" sz="2800" dirty="0" smtClean="0">
                <a:latin typeface="Lucida Fax" pitchFamily="18" charset="0"/>
              </a:rPr>
              <a:t>Universal, regional, local forces with a heady mix of cultures, religions, ideologies, and new mantras of “RIGHTS” etc explode through social media with unimagined speeds….Most people are happy with “ILLUSIONS OF REALITY” than trying to find our actual realities. Media has resorted to titillating, anger promoting depictions of “reality”.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81000"/>
            <a:ext cx="8229600" cy="6124754"/>
          </a:xfrm>
          <a:prstGeom prst="rect">
            <a:avLst/>
          </a:prstGeom>
          <a:noFill/>
        </p:spPr>
        <p:txBody>
          <a:bodyPr wrap="square" rtlCol="0">
            <a:spAutoFit/>
          </a:bodyPr>
          <a:lstStyle/>
          <a:p>
            <a:pPr algn="ctr"/>
            <a:r>
              <a:rPr lang="en-US" sz="2800" b="1" u="sng" dirty="0" smtClean="0">
                <a:latin typeface="Lucida Fax" pitchFamily="18" charset="0"/>
              </a:rPr>
              <a:t>MORE FORCES </a:t>
            </a:r>
            <a:r>
              <a:rPr lang="en-US" sz="2800" b="1" dirty="0" smtClean="0">
                <a:latin typeface="Lucida Fax" pitchFamily="18" charset="0"/>
              </a:rPr>
              <a:t>(Contd)</a:t>
            </a:r>
          </a:p>
          <a:p>
            <a:endParaRPr lang="en-US" sz="2800" b="1" u="sng" dirty="0" smtClean="0">
              <a:latin typeface="Lucida Fax" pitchFamily="18" charset="0"/>
            </a:endParaRPr>
          </a:p>
          <a:p>
            <a:pPr algn="just">
              <a:buFont typeface="Wingdings" pitchFamily="2" charset="2"/>
              <a:buChar char="v"/>
            </a:pPr>
            <a:r>
              <a:rPr lang="en-US" sz="2800" b="1" dirty="0" smtClean="0">
                <a:latin typeface="Lucida Fax" pitchFamily="18" charset="0"/>
              </a:rPr>
              <a:t> </a:t>
            </a:r>
            <a:r>
              <a:rPr lang="en-US" sz="2800" dirty="0" smtClean="0">
                <a:latin typeface="Lucida Fax" pitchFamily="18" charset="0"/>
              </a:rPr>
              <a:t>Social scientists often ideologically conditioned (most often truth seeking with </a:t>
            </a:r>
            <a:r>
              <a:rPr lang="en-US" sz="2800" dirty="0" err="1" smtClean="0">
                <a:latin typeface="Lucida Fax" pitchFamily="18" charset="0"/>
              </a:rPr>
              <a:t>colour</a:t>
            </a:r>
            <a:r>
              <a:rPr lang="en-US" sz="2800" dirty="0" smtClean="0">
                <a:latin typeface="Lucida Fax" pitchFamily="18" charset="0"/>
              </a:rPr>
              <a:t> filters on) and under the glamour of </a:t>
            </a:r>
            <a:r>
              <a:rPr lang="en-US" sz="2800" dirty="0" err="1" smtClean="0">
                <a:latin typeface="Lucida Fax" pitchFamily="18" charset="0"/>
              </a:rPr>
              <a:t>mathematization</a:t>
            </a:r>
            <a:r>
              <a:rPr lang="en-US" sz="2800" dirty="0" smtClean="0">
                <a:latin typeface="Lucida Fax" pitchFamily="18" charset="0"/>
              </a:rPr>
              <a:t>, have created a world of “CORRELATION” as truthful depiction of reality….</a:t>
            </a:r>
          </a:p>
          <a:p>
            <a:pPr algn="just"/>
            <a:endParaRPr lang="en-US" sz="2800" dirty="0" smtClean="0">
              <a:latin typeface="Lucida Fax" pitchFamily="18" charset="0"/>
            </a:endParaRPr>
          </a:p>
          <a:p>
            <a:pPr algn="ctr"/>
            <a:r>
              <a:rPr lang="en-US" sz="2800" dirty="0" smtClean="0">
                <a:latin typeface="Lucida Fax" pitchFamily="18" charset="0"/>
              </a:rPr>
              <a:t>( A Murray </a:t>
            </a:r>
            <a:r>
              <a:rPr lang="en-US" sz="2800" dirty="0" err="1" smtClean="0">
                <a:latin typeface="Lucida Fax" pitchFamily="18" charset="0"/>
              </a:rPr>
              <a:t>Gell</a:t>
            </a:r>
            <a:r>
              <a:rPr lang="en-US" sz="2800" dirty="0" smtClean="0">
                <a:latin typeface="Lucida Fax" pitchFamily="18" charset="0"/>
              </a:rPr>
              <a:t> Mann quote)</a:t>
            </a:r>
          </a:p>
          <a:p>
            <a:pPr algn="ctr"/>
            <a:endParaRPr lang="en-US" sz="2800" dirty="0" smtClean="0">
              <a:latin typeface="Lucida Fax" pitchFamily="18" charset="0"/>
            </a:endParaRPr>
          </a:p>
          <a:p>
            <a:pPr>
              <a:buFont typeface="Wingdings" pitchFamily="2" charset="2"/>
              <a:buChar char="v"/>
            </a:pPr>
            <a:r>
              <a:rPr lang="en-US" sz="2800" dirty="0" smtClean="0">
                <a:latin typeface="Lucida Fax" pitchFamily="18" charset="0"/>
              </a:rPr>
              <a:t> Even philosophers have gotten into such traps!</a:t>
            </a:r>
          </a:p>
          <a:p>
            <a:endParaRPr lang="en-US" sz="2800" dirty="0" smtClean="0">
              <a:latin typeface="Lucida Fax"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65177"/>
            <a:ext cx="8229600" cy="5847755"/>
          </a:xfrm>
          <a:prstGeom prst="rect">
            <a:avLst/>
          </a:prstGeom>
          <a:noFill/>
        </p:spPr>
        <p:txBody>
          <a:bodyPr wrap="square" rtlCol="0">
            <a:spAutoFit/>
          </a:bodyPr>
          <a:lstStyle/>
          <a:p>
            <a:pPr algn="ctr"/>
            <a:r>
              <a:rPr lang="en-US" sz="2800" b="1" u="sng" dirty="0" smtClean="0">
                <a:latin typeface="Lucida Fax" pitchFamily="18" charset="0"/>
              </a:rPr>
              <a:t>MORE FORCES </a:t>
            </a:r>
            <a:r>
              <a:rPr lang="en-US" sz="2800" b="1" dirty="0" smtClean="0">
                <a:latin typeface="Lucida Fax" pitchFamily="18" charset="0"/>
              </a:rPr>
              <a:t>(Contd)</a:t>
            </a:r>
          </a:p>
          <a:p>
            <a:endParaRPr lang="en-US" sz="2800" b="1" u="sng" dirty="0" smtClean="0">
              <a:latin typeface="Lucida Fax" pitchFamily="18" charset="0"/>
            </a:endParaRPr>
          </a:p>
          <a:p>
            <a:pPr algn="just">
              <a:lnSpc>
                <a:spcPct val="150000"/>
              </a:lnSpc>
              <a:buFont typeface="Wingdings" pitchFamily="2" charset="2"/>
              <a:buChar char="v"/>
            </a:pPr>
            <a:r>
              <a:rPr lang="en-US" sz="2800" b="1" dirty="0" smtClean="0">
                <a:latin typeface="Lucida Fax" pitchFamily="18" charset="0"/>
              </a:rPr>
              <a:t> </a:t>
            </a:r>
            <a:r>
              <a:rPr lang="en-US" sz="2800" dirty="0" smtClean="0">
                <a:latin typeface="Lucida Fax" pitchFamily="18" charset="0"/>
              </a:rPr>
              <a:t>HOLISTIC look is thus reduced to smaller groups, advisers of powerful Govts or influential NGO’s or media barons or extremist leaders or nationalistic or religious or cultural revivalists. </a:t>
            </a:r>
          </a:p>
          <a:p>
            <a:pPr algn="ctr">
              <a:lnSpc>
                <a:spcPct val="150000"/>
              </a:lnSpc>
            </a:pPr>
            <a:endParaRPr lang="en-US" sz="900" dirty="0" smtClean="0">
              <a:latin typeface="Lucida Fax" pitchFamily="18" charset="0"/>
            </a:endParaRPr>
          </a:p>
          <a:p>
            <a:pPr algn="just">
              <a:lnSpc>
                <a:spcPct val="150000"/>
              </a:lnSpc>
            </a:pPr>
            <a:r>
              <a:rPr lang="en-US" sz="2800" dirty="0" smtClean="0">
                <a:latin typeface="Lucida Fax" pitchFamily="18" charset="0"/>
              </a:rPr>
              <a:t>	So urgent solutions for the topic at hand are not easy to come by.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15064"/>
            <a:ext cx="8229600" cy="5047536"/>
          </a:xfrm>
          <a:prstGeom prst="rect">
            <a:avLst/>
          </a:prstGeom>
          <a:noFill/>
        </p:spPr>
        <p:txBody>
          <a:bodyPr wrap="square" rtlCol="0">
            <a:spAutoFit/>
          </a:bodyPr>
          <a:lstStyle/>
          <a:p>
            <a:r>
              <a:rPr lang="en-US" sz="2800" b="1" dirty="0" smtClean="0">
                <a:latin typeface="Lucida Fax" pitchFamily="18" charset="0"/>
              </a:rPr>
              <a:t>			WE HAVE TO TRY</a:t>
            </a:r>
          </a:p>
          <a:p>
            <a:pPr algn="just">
              <a:lnSpc>
                <a:spcPct val="150000"/>
              </a:lnSpc>
              <a:buFont typeface="Wingdings" pitchFamily="2" charset="2"/>
              <a:buChar char="v"/>
            </a:pPr>
            <a:r>
              <a:rPr lang="en-US" sz="2800" b="1" dirty="0" smtClean="0">
                <a:latin typeface="Lucida Fax" pitchFamily="18" charset="0"/>
              </a:rPr>
              <a:t> </a:t>
            </a:r>
            <a:r>
              <a:rPr lang="en-US" sz="2800" dirty="0" smtClean="0">
                <a:latin typeface="Lucida Fax" pitchFamily="18" charset="0"/>
              </a:rPr>
              <a:t>Still we have to try. We have to do that for the sake of the future of humanity and also many of us here who will live long. </a:t>
            </a:r>
          </a:p>
          <a:p>
            <a:pPr algn="just">
              <a:lnSpc>
                <a:spcPct val="150000"/>
              </a:lnSpc>
            </a:pPr>
            <a:endParaRPr lang="en-US" sz="2800" dirty="0" smtClean="0">
              <a:latin typeface="Lucida Fax" pitchFamily="18" charset="0"/>
            </a:endParaRPr>
          </a:p>
          <a:p>
            <a:pPr algn="just">
              <a:lnSpc>
                <a:spcPct val="150000"/>
              </a:lnSpc>
              <a:buFont typeface="Wingdings" pitchFamily="2" charset="2"/>
              <a:buChar char="v"/>
            </a:pPr>
            <a:r>
              <a:rPr lang="en-US" sz="2800" dirty="0" smtClean="0">
                <a:latin typeface="Lucida Fax" pitchFamily="18" charset="0"/>
              </a:rPr>
              <a:t> Methods of past not effective. Speeds of the past in serving the underserved (trickle down, bottom of pyramid etc) are INVAILD.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pPr eaLnBrk="1" hangingPunct="1"/>
            <a:r>
              <a:rPr lang="en-US" sz="4000" b="1" dirty="0" smtClean="0">
                <a:solidFill>
                  <a:srgbClr val="FF0000"/>
                </a:solidFill>
              </a:rPr>
              <a:t>Indian Society : Many Strata</a:t>
            </a:r>
            <a:endParaRPr lang="en-IN" sz="4000" b="1" dirty="0" smtClean="0">
              <a:solidFill>
                <a:srgbClr val="FF0000"/>
              </a:solidFill>
            </a:endParaRPr>
          </a:p>
        </p:txBody>
      </p:sp>
      <p:cxnSp>
        <p:nvCxnSpPr>
          <p:cNvPr id="5" name="Straight Connector 4"/>
          <p:cNvCxnSpPr/>
          <p:nvPr/>
        </p:nvCxnSpPr>
        <p:spPr>
          <a:xfrm>
            <a:off x="3821113" y="2667000"/>
            <a:ext cx="115252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536950" y="3173413"/>
            <a:ext cx="1782763" cy="269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48000" y="3886200"/>
            <a:ext cx="2743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Isosceles Triangle 2"/>
          <p:cNvSpPr/>
          <p:nvPr/>
        </p:nvSpPr>
        <p:spPr>
          <a:xfrm>
            <a:off x="1981200" y="1828800"/>
            <a:ext cx="4876800" cy="3657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2055" name="TextBox 17"/>
          <p:cNvSpPr txBox="1">
            <a:spLocks noChangeArrowheads="1"/>
          </p:cNvSpPr>
          <p:nvPr/>
        </p:nvSpPr>
        <p:spPr bwMode="auto">
          <a:xfrm>
            <a:off x="7696200" y="6172200"/>
            <a:ext cx="1295400" cy="276225"/>
          </a:xfrm>
          <a:prstGeom prst="rect">
            <a:avLst/>
          </a:prstGeom>
          <a:noFill/>
          <a:ln w="9525">
            <a:noFill/>
            <a:miter lim="800000"/>
            <a:headEnd/>
            <a:tailEnd/>
          </a:ln>
        </p:spPr>
        <p:txBody>
          <a:bodyPr>
            <a:spAutoFit/>
          </a:bodyPr>
          <a:lstStyle/>
          <a:p>
            <a:r>
              <a:rPr lang="en-US" sz="1200" b="1" i="1"/>
              <a:t>YSR (Aug 2013)</a:t>
            </a:r>
            <a:endParaRPr lang="en-IN" sz="1200" b="1" i="1"/>
          </a:p>
        </p:txBody>
      </p:sp>
      <p:grpSp>
        <p:nvGrpSpPr>
          <p:cNvPr id="2" name="Group 26"/>
          <p:cNvGrpSpPr>
            <a:grpSpLocks/>
          </p:cNvGrpSpPr>
          <p:nvPr/>
        </p:nvGrpSpPr>
        <p:grpSpPr bwMode="auto">
          <a:xfrm>
            <a:off x="228600" y="1524000"/>
            <a:ext cx="8610600" cy="3657600"/>
            <a:chOff x="228600" y="1524000"/>
            <a:chExt cx="8610600" cy="3657600"/>
          </a:xfrm>
        </p:grpSpPr>
        <p:sp>
          <p:nvSpPr>
            <p:cNvPr id="13" name="Rounded Rectangular Callout 12"/>
            <p:cNvSpPr/>
            <p:nvPr/>
          </p:nvSpPr>
          <p:spPr>
            <a:xfrm>
              <a:off x="5943600" y="1524000"/>
              <a:ext cx="2895600" cy="838200"/>
            </a:xfrm>
            <a:prstGeom prst="wedgeRoundRectCallout">
              <a:avLst>
                <a:gd name="adj1" fmla="val -103393"/>
                <a:gd name="adj2" fmla="val 61570"/>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100 Million </a:t>
              </a:r>
            </a:p>
            <a:p>
              <a:pPr algn="ctr">
                <a:defRPr/>
              </a:pPr>
              <a:r>
                <a:rPr lang="en-US" dirty="0">
                  <a:solidFill>
                    <a:schemeClr val="tx1"/>
                  </a:solidFill>
                </a:rPr>
                <a:t>Rich and Super Rich (RSR) </a:t>
              </a:r>
              <a:endParaRPr lang="en-IN" dirty="0">
                <a:solidFill>
                  <a:schemeClr val="tx1"/>
                </a:solidFill>
              </a:endParaRPr>
            </a:p>
          </p:txBody>
        </p:sp>
        <p:sp>
          <p:nvSpPr>
            <p:cNvPr id="14" name="Rounded Rectangular Callout 13"/>
            <p:cNvSpPr/>
            <p:nvPr/>
          </p:nvSpPr>
          <p:spPr>
            <a:xfrm>
              <a:off x="6172200" y="2819400"/>
              <a:ext cx="2667000" cy="838200"/>
            </a:xfrm>
            <a:prstGeom prst="wedgeRoundRectCallout">
              <a:avLst>
                <a:gd name="adj1" fmla="val -92828"/>
                <a:gd name="adj2" fmla="val 52892"/>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200 Million</a:t>
              </a:r>
            </a:p>
            <a:p>
              <a:pPr algn="ctr">
                <a:defRPr/>
              </a:pPr>
              <a:r>
                <a:rPr lang="en-US" dirty="0">
                  <a:solidFill>
                    <a:schemeClr val="tx1"/>
                  </a:solidFill>
                </a:rPr>
                <a:t>Middle and Lowe Middle Class (MLMC) </a:t>
              </a:r>
              <a:endParaRPr lang="en-IN" dirty="0">
                <a:solidFill>
                  <a:schemeClr val="tx1"/>
                </a:solidFill>
              </a:endParaRPr>
            </a:p>
          </p:txBody>
        </p:sp>
        <p:sp>
          <p:nvSpPr>
            <p:cNvPr id="15" name="Rounded Rectangular Callout 14"/>
            <p:cNvSpPr/>
            <p:nvPr/>
          </p:nvSpPr>
          <p:spPr>
            <a:xfrm>
              <a:off x="304800" y="2514600"/>
              <a:ext cx="2819400" cy="685800"/>
            </a:xfrm>
            <a:prstGeom prst="wedgeRoundRectCallout">
              <a:avLst>
                <a:gd name="adj1" fmla="val 84722"/>
                <a:gd name="adj2" fmla="val -7852"/>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200 Million</a:t>
              </a:r>
            </a:p>
            <a:p>
              <a:pPr algn="ctr">
                <a:defRPr/>
              </a:pPr>
              <a:r>
                <a:rPr lang="en-US" dirty="0">
                  <a:solidFill>
                    <a:schemeClr val="tx1"/>
                  </a:solidFill>
                </a:rPr>
                <a:t>Upper Middle Class (UMC) </a:t>
              </a:r>
              <a:endParaRPr lang="en-IN" dirty="0">
                <a:solidFill>
                  <a:schemeClr val="tx1"/>
                </a:solidFill>
              </a:endParaRPr>
            </a:p>
          </p:txBody>
        </p:sp>
        <p:sp>
          <p:nvSpPr>
            <p:cNvPr id="16" name="Rounded Rectangular Callout 15"/>
            <p:cNvSpPr/>
            <p:nvPr/>
          </p:nvSpPr>
          <p:spPr>
            <a:xfrm>
              <a:off x="228600" y="3810000"/>
              <a:ext cx="2057400" cy="1371600"/>
            </a:xfrm>
            <a:prstGeom prst="wedgeRoundRectCallout">
              <a:avLst>
                <a:gd name="adj1" fmla="val 79672"/>
                <a:gd name="adj2" fmla="val 9503"/>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700 Million</a:t>
              </a:r>
            </a:p>
            <a:p>
              <a:pPr algn="ctr">
                <a:defRPr/>
              </a:pPr>
              <a:r>
                <a:rPr lang="en-US" dirty="0">
                  <a:solidFill>
                    <a:schemeClr val="tx1"/>
                  </a:solidFill>
                </a:rPr>
                <a:t>BULKY BASE (BB) – Poorly Skilled Struggling, Hard Working</a:t>
              </a:r>
              <a:endParaRPr lang="en-IN" dirty="0">
                <a:solidFill>
                  <a:schemeClr val="tx1"/>
                </a:solidFill>
              </a:endParaRPr>
            </a:p>
          </p:txBody>
        </p:sp>
        <p:cxnSp>
          <p:nvCxnSpPr>
            <p:cNvPr id="19" name="Straight Connector 18"/>
            <p:cNvCxnSpPr/>
            <p:nvPr/>
          </p:nvCxnSpPr>
          <p:spPr>
            <a:xfrm>
              <a:off x="3886200" y="2614613"/>
              <a:ext cx="1066800" cy="15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581400" y="3124200"/>
              <a:ext cx="1676400"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124200" y="3810000"/>
              <a:ext cx="2590800" cy="1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304800"/>
            <a:ext cx="8229600" cy="1143000"/>
          </a:xfrm>
        </p:spPr>
        <p:txBody>
          <a:bodyPr/>
          <a:lstStyle/>
          <a:p>
            <a:pPr marL="53975" eaLnBrk="1" hangingPunct="1"/>
            <a:r>
              <a:rPr lang="en-US" dirty="0" smtClean="0">
                <a:solidFill>
                  <a:srgbClr val="002060"/>
                </a:solidFill>
              </a:rPr>
              <a:t>SWINGING EXTREMES</a:t>
            </a:r>
          </a:p>
        </p:txBody>
      </p:sp>
      <p:sp>
        <p:nvSpPr>
          <p:cNvPr id="4099" name="Content Placeholder 2"/>
          <p:cNvSpPr>
            <a:spLocks noGrp="1"/>
          </p:cNvSpPr>
          <p:nvPr>
            <p:ph idx="1"/>
          </p:nvPr>
        </p:nvSpPr>
        <p:spPr>
          <a:xfrm>
            <a:off x="457200" y="1371600"/>
            <a:ext cx="8229600" cy="4800600"/>
          </a:xfrm>
        </p:spPr>
        <p:txBody>
          <a:bodyPr>
            <a:normAutofit lnSpcReduction="10000"/>
          </a:bodyPr>
          <a:lstStyle/>
          <a:p>
            <a:pPr marL="539750" indent="-539750" algn="just" eaLnBrk="1" hangingPunct="1">
              <a:lnSpc>
                <a:spcPct val="150000"/>
              </a:lnSpc>
              <a:spcBef>
                <a:spcPts val="600"/>
              </a:spcBef>
              <a:buClr>
                <a:srgbClr val="002060"/>
              </a:buClr>
              <a:buFont typeface="Wingdings" pitchFamily="2" charset="2"/>
              <a:buChar char="Ø"/>
            </a:pPr>
            <a:r>
              <a:rPr lang="en-US" sz="2200" b="1" dirty="0" smtClean="0">
                <a:latin typeface="Rockwell Extra Bold" pitchFamily="18" charset="0"/>
              </a:rPr>
              <a:t>EUPHORIC ABOUT</a:t>
            </a:r>
            <a:r>
              <a:rPr lang="en-US" sz="2200" b="1" dirty="0" smtClean="0">
                <a:latin typeface="Garamond" pitchFamily="18" charset="0"/>
              </a:rPr>
              <a:t>: YOUTH POWER; DEMOGRAPHIC DIVIDEND; INDIAN HUMAN CAPITAL; ETC</a:t>
            </a:r>
          </a:p>
          <a:p>
            <a:pPr marL="539750" indent="-539750" algn="just" eaLnBrk="1" hangingPunct="1">
              <a:lnSpc>
                <a:spcPct val="150000"/>
              </a:lnSpc>
              <a:spcBef>
                <a:spcPts val="600"/>
              </a:spcBef>
              <a:buClr>
                <a:srgbClr val="002060"/>
              </a:buClr>
              <a:buFont typeface="Wingdings" pitchFamily="2" charset="2"/>
              <a:buChar char="Ø"/>
            </a:pPr>
            <a:r>
              <a:rPr lang="en-US" sz="2200" b="1" dirty="0" smtClean="0">
                <a:latin typeface="Rockwell Extra Bold" pitchFamily="18" charset="0"/>
              </a:rPr>
              <a:t>SELF FLAGGELATION ABOUT</a:t>
            </a:r>
            <a:r>
              <a:rPr lang="en-US" sz="2200" b="1" dirty="0" smtClean="0">
                <a:latin typeface="Garamond" pitchFamily="18" charset="0"/>
              </a:rPr>
              <a:t>: POOR QUALITY; GLOBAL INDEXES; “MUSHROOMING”, CRAZE FOR “FOREIGN PATTING”. ETC</a:t>
            </a:r>
          </a:p>
          <a:p>
            <a:pPr marL="539750" indent="-539750" algn="just" eaLnBrk="1" hangingPunct="1">
              <a:lnSpc>
                <a:spcPct val="150000"/>
              </a:lnSpc>
              <a:spcBef>
                <a:spcPts val="600"/>
              </a:spcBef>
              <a:buClr>
                <a:srgbClr val="002060"/>
              </a:buClr>
              <a:buFont typeface="Wingdings" pitchFamily="2" charset="2"/>
              <a:buChar char="Ø"/>
            </a:pPr>
            <a:r>
              <a:rPr lang="en-US" sz="2200" b="1" dirty="0" smtClean="0">
                <a:latin typeface="Rockwell Extra Bold" pitchFamily="18" charset="0"/>
              </a:rPr>
              <a:t>RESULTANT</a:t>
            </a:r>
            <a:r>
              <a:rPr lang="en-US" sz="2200" b="1" dirty="0" smtClean="0">
                <a:latin typeface="Garamond" pitchFamily="18" charset="0"/>
              </a:rPr>
              <a:t>: ONE POINT SOLUTIONS!</a:t>
            </a:r>
          </a:p>
          <a:p>
            <a:pPr marL="539750" indent="-539750" algn="r" eaLnBrk="1" hangingPunct="1">
              <a:spcBef>
                <a:spcPct val="0"/>
              </a:spcBef>
              <a:buClr>
                <a:srgbClr val="002060"/>
              </a:buClr>
              <a:buFont typeface="Wingdings 2" pitchFamily="18" charset="2"/>
              <a:buNone/>
            </a:pPr>
            <a:endParaRPr lang="en-US" sz="2200" b="1" dirty="0" smtClean="0">
              <a:latin typeface="Garamond" pitchFamily="18" charset="0"/>
            </a:endParaRPr>
          </a:p>
          <a:p>
            <a:pPr marL="539750" indent="-539750" algn="r" eaLnBrk="1" hangingPunct="1">
              <a:spcBef>
                <a:spcPct val="0"/>
              </a:spcBef>
              <a:buClr>
                <a:srgbClr val="002060"/>
              </a:buClr>
              <a:buFont typeface="Wingdings 2" pitchFamily="18" charset="2"/>
              <a:buNone/>
            </a:pPr>
            <a:endParaRPr lang="en-US" sz="2200" b="1" dirty="0" smtClean="0">
              <a:latin typeface="Garamond" pitchFamily="18" charset="0"/>
            </a:endParaRPr>
          </a:p>
          <a:p>
            <a:pPr marL="539750" indent="-539750" algn="r" eaLnBrk="1" hangingPunct="1">
              <a:spcBef>
                <a:spcPct val="0"/>
              </a:spcBef>
              <a:buClr>
                <a:srgbClr val="002060"/>
              </a:buClr>
              <a:buFont typeface="Wingdings 2" pitchFamily="18" charset="2"/>
              <a:buNone/>
            </a:pPr>
            <a:r>
              <a:rPr lang="en-US" sz="4000" b="1" dirty="0" smtClean="0">
                <a:latin typeface="Showcard Gothic" pitchFamily="82" charset="0"/>
              </a:rPr>
              <a:t>…………… REALITY  IS  COMPLEX</a:t>
            </a:r>
          </a:p>
          <a:p>
            <a:pPr marL="539750" indent="-539750" algn="just" eaLnBrk="1" hangingPunct="1">
              <a:spcBef>
                <a:spcPct val="0"/>
              </a:spcBef>
              <a:buClr>
                <a:srgbClr val="002060"/>
              </a:buClr>
              <a:buFont typeface="Wingdings" pitchFamily="2" charset="2"/>
              <a:buChar char="Ø"/>
            </a:pPr>
            <a:endParaRPr lang="en-US" sz="2200" b="1" dirty="0" smtClean="0">
              <a:latin typeface="Garamond" pitchFamily="18" charset="0"/>
            </a:endParaRPr>
          </a:p>
          <a:p>
            <a:pPr marL="539750" indent="-539750" algn="just" eaLnBrk="1" hangingPunct="1">
              <a:spcBef>
                <a:spcPct val="0"/>
              </a:spcBef>
              <a:buClr>
                <a:srgbClr val="002060"/>
              </a:buClr>
              <a:buFont typeface="Wingdings" pitchFamily="2" charset="2"/>
              <a:buChar char="Ø"/>
            </a:pPr>
            <a:endParaRPr lang="en-US" sz="2200" b="1" dirty="0" smtClean="0">
              <a:latin typeface="Garamond" pitchFamily="18" charset="0"/>
            </a:endParaRPr>
          </a:p>
          <a:p>
            <a:pPr marL="539750" indent="-539750" algn="just" eaLnBrk="1" hangingPunct="1">
              <a:spcBef>
                <a:spcPct val="0"/>
              </a:spcBef>
              <a:buClr>
                <a:srgbClr val="002060"/>
              </a:buClr>
              <a:buFont typeface="Wingdings" pitchFamily="2" charset="2"/>
              <a:buChar char="Ø"/>
            </a:pPr>
            <a:endParaRPr lang="en-US" sz="2200" b="1" dirty="0" smtClean="0">
              <a:latin typeface="Garamond" pitchFamily="18" charset="0"/>
            </a:endParaRPr>
          </a:p>
        </p:txBody>
      </p:sp>
    </p:spTree>
  </p:cSld>
  <p:clrMapOvr>
    <a:masterClrMapping/>
  </p:clrMapOvr>
  <p:transition spd="med">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3"/>
          <p:cNvSpPr>
            <a:spLocks noChangeShapeType="1"/>
          </p:cNvSpPr>
          <p:nvPr/>
        </p:nvSpPr>
        <p:spPr bwMode="auto">
          <a:xfrm flipV="1">
            <a:off x="1447800" y="847725"/>
            <a:ext cx="0" cy="4953000"/>
          </a:xfrm>
          <a:prstGeom prst="line">
            <a:avLst/>
          </a:prstGeom>
          <a:noFill/>
          <a:ln w="38100">
            <a:solidFill>
              <a:schemeClr val="tx1"/>
            </a:solidFill>
            <a:round/>
            <a:headEnd/>
            <a:tailEnd type="triangle" w="med" len="med"/>
          </a:ln>
        </p:spPr>
        <p:txBody>
          <a:bodyPr/>
          <a:lstStyle/>
          <a:p>
            <a:endParaRPr lang="en-IN"/>
          </a:p>
        </p:txBody>
      </p:sp>
      <p:sp>
        <p:nvSpPr>
          <p:cNvPr id="6147" name="Line 4"/>
          <p:cNvSpPr>
            <a:spLocks noChangeShapeType="1"/>
          </p:cNvSpPr>
          <p:nvPr/>
        </p:nvSpPr>
        <p:spPr bwMode="auto">
          <a:xfrm>
            <a:off x="1447800" y="5800725"/>
            <a:ext cx="7467600" cy="0"/>
          </a:xfrm>
          <a:prstGeom prst="line">
            <a:avLst/>
          </a:prstGeom>
          <a:noFill/>
          <a:ln w="57150">
            <a:solidFill>
              <a:schemeClr val="tx1"/>
            </a:solidFill>
            <a:round/>
            <a:headEnd/>
            <a:tailEnd type="triangle" w="med" len="med"/>
          </a:ln>
        </p:spPr>
        <p:txBody>
          <a:bodyPr/>
          <a:lstStyle/>
          <a:p>
            <a:endParaRPr lang="en-IN"/>
          </a:p>
        </p:txBody>
      </p:sp>
      <p:sp>
        <p:nvSpPr>
          <p:cNvPr id="6148" name="Text Box 15"/>
          <p:cNvSpPr txBox="1">
            <a:spLocks noChangeArrowheads="1"/>
          </p:cNvSpPr>
          <p:nvPr/>
        </p:nvSpPr>
        <p:spPr bwMode="auto">
          <a:xfrm>
            <a:off x="1771650" y="5795963"/>
            <a:ext cx="708025" cy="457200"/>
          </a:xfrm>
          <a:prstGeom prst="rect">
            <a:avLst/>
          </a:prstGeom>
          <a:noFill/>
          <a:ln w="9525">
            <a:noFill/>
            <a:miter lim="800000"/>
            <a:headEnd/>
            <a:tailEnd/>
          </a:ln>
        </p:spPr>
        <p:txBody>
          <a:bodyPr wrap="none">
            <a:spAutoFit/>
          </a:bodyPr>
          <a:lstStyle/>
          <a:p>
            <a:r>
              <a:rPr lang="en-US">
                <a:solidFill>
                  <a:srgbClr val="009900"/>
                </a:solidFill>
                <a:latin typeface="Arial Black" pitchFamily="34" charset="0"/>
              </a:rPr>
              <a:t>1yr</a:t>
            </a:r>
          </a:p>
        </p:txBody>
      </p:sp>
      <p:sp>
        <p:nvSpPr>
          <p:cNvPr id="6149" name="Text Box 16"/>
          <p:cNvSpPr txBox="1">
            <a:spLocks noChangeArrowheads="1"/>
          </p:cNvSpPr>
          <p:nvPr/>
        </p:nvSpPr>
        <p:spPr bwMode="auto">
          <a:xfrm>
            <a:off x="2667000" y="5795963"/>
            <a:ext cx="708025" cy="457200"/>
          </a:xfrm>
          <a:prstGeom prst="rect">
            <a:avLst/>
          </a:prstGeom>
          <a:noFill/>
          <a:ln w="9525">
            <a:noFill/>
            <a:miter lim="800000"/>
            <a:headEnd/>
            <a:tailEnd/>
          </a:ln>
        </p:spPr>
        <p:txBody>
          <a:bodyPr wrap="none">
            <a:spAutoFit/>
          </a:bodyPr>
          <a:lstStyle/>
          <a:p>
            <a:r>
              <a:rPr lang="en-US">
                <a:solidFill>
                  <a:srgbClr val="FF00FF"/>
                </a:solidFill>
                <a:latin typeface="Arial Black" pitchFamily="34" charset="0"/>
              </a:rPr>
              <a:t>2yr</a:t>
            </a:r>
          </a:p>
        </p:txBody>
      </p:sp>
      <p:sp>
        <p:nvSpPr>
          <p:cNvPr id="6150" name="Text Box 17"/>
          <p:cNvSpPr txBox="1">
            <a:spLocks noChangeArrowheads="1"/>
          </p:cNvSpPr>
          <p:nvPr/>
        </p:nvSpPr>
        <p:spPr bwMode="auto">
          <a:xfrm>
            <a:off x="3711575" y="5795963"/>
            <a:ext cx="708025" cy="457200"/>
          </a:xfrm>
          <a:prstGeom prst="rect">
            <a:avLst/>
          </a:prstGeom>
          <a:noFill/>
          <a:ln w="9525">
            <a:noFill/>
            <a:miter lim="800000"/>
            <a:headEnd/>
            <a:tailEnd/>
          </a:ln>
        </p:spPr>
        <p:txBody>
          <a:bodyPr wrap="none">
            <a:spAutoFit/>
          </a:bodyPr>
          <a:lstStyle/>
          <a:p>
            <a:r>
              <a:rPr lang="en-US">
                <a:solidFill>
                  <a:srgbClr val="FFFF66"/>
                </a:solidFill>
                <a:latin typeface="Arial Black" pitchFamily="34" charset="0"/>
              </a:rPr>
              <a:t>5yr</a:t>
            </a:r>
          </a:p>
        </p:txBody>
      </p:sp>
      <p:sp>
        <p:nvSpPr>
          <p:cNvPr id="6151" name="Text Box 18"/>
          <p:cNvSpPr txBox="1">
            <a:spLocks noChangeArrowheads="1"/>
          </p:cNvSpPr>
          <p:nvPr/>
        </p:nvSpPr>
        <p:spPr bwMode="auto">
          <a:xfrm>
            <a:off x="4572000" y="5795963"/>
            <a:ext cx="911225" cy="457200"/>
          </a:xfrm>
          <a:prstGeom prst="rect">
            <a:avLst/>
          </a:prstGeom>
          <a:noFill/>
          <a:ln w="9525">
            <a:noFill/>
            <a:miter lim="800000"/>
            <a:headEnd/>
            <a:tailEnd/>
          </a:ln>
        </p:spPr>
        <p:txBody>
          <a:bodyPr wrap="none">
            <a:spAutoFit/>
          </a:bodyPr>
          <a:lstStyle/>
          <a:p>
            <a:r>
              <a:rPr lang="en-US">
                <a:solidFill>
                  <a:srgbClr val="00FFFF"/>
                </a:solidFill>
                <a:latin typeface="Arial Black" pitchFamily="34" charset="0"/>
              </a:rPr>
              <a:t>10yr</a:t>
            </a:r>
          </a:p>
        </p:txBody>
      </p:sp>
      <p:sp>
        <p:nvSpPr>
          <p:cNvPr id="6152" name="Text Box 19"/>
          <p:cNvSpPr txBox="1">
            <a:spLocks noChangeArrowheads="1"/>
          </p:cNvSpPr>
          <p:nvPr/>
        </p:nvSpPr>
        <p:spPr bwMode="auto">
          <a:xfrm>
            <a:off x="5562600" y="5795963"/>
            <a:ext cx="911225" cy="457200"/>
          </a:xfrm>
          <a:prstGeom prst="rect">
            <a:avLst/>
          </a:prstGeom>
          <a:noFill/>
          <a:ln w="9525">
            <a:noFill/>
            <a:miter lim="800000"/>
            <a:headEnd/>
            <a:tailEnd/>
          </a:ln>
        </p:spPr>
        <p:txBody>
          <a:bodyPr wrap="none">
            <a:spAutoFit/>
          </a:bodyPr>
          <a:lstStyle/>
          <a:p>
            <a:r>
              <a:rPr lang="en-US">
                <a:solidFill>
                  <a:srgbClr val="FCBF50"/>
                </a:solidFill>
                <a:latin typeface="Arial Black" pitchFamily="34" charset="0"/>
              </a:rPr>
              <a:t>15yr</a:t>
            </a:r>
          </a:p>
        </p:txBody>
      </p:sp>
      <p:sp>
        <p:nvSpPr>
          <p:cNvPr id="6153" name="Text Box 20"/>
          <p:cNvSpPr txBox="1">
            <a:spLocks noChangeArrowheads="1"/>
          </p:cNvSpPr>
          <p:nvPr/>
        </p:nvSpPr>
        <p:spPr bwMode="auto">
          <a:xfrm>
            <a:off x="6686550" y="5795963"/>
            <a:ext cx="911225" cy="457200"/>
          </a:xfrm>
          <a:prstGeom prst="rect">
            <a:avLst/>
          </a:prstGeom>
          <a:noFill/>
          <a:ln w="9525">
            <a:noFill/>
            <a:miter lim="800000"/>
            <a:headEnd/>
            <a:tailEnd/>
          </a:ln>
        </p:spPr>
        <p:txBody>
          <a:bodyPr wrap="none">
            <a:spAutoFit/>
          </a:bodyPr>
          <a:lstStyle/>
          <a:p>
            <a:r>
              <a:rPr lang="en-US">
                <a:solidFill>
                  <a:srgbClr val="990099"/>
                </a:solidFill>
                <a:latin typeface="Arial Black" pitchFamily="34" charset="0"/>
              </a:rPr>
              <a:t>18yr</a:t>
            </a:r>
          </a:p>
        </p:txBody>
      </p:sp>
      <p:sp>
        <p:nvSpPr>
          <p:cNvPr id="6154" name="Text Box 21"/>
          <p:cNvSpPr txBox="1">
            <a:spLocks noChangeArrowheads="1"/>
          </p:cNvSpPr>
          <p:nvPr/>
        </p:nvSpPr>
        <p:spPr bwMode="auto">
          <a:xfrm>
            <a:off x="7715250" y="5795963"/>
            <a:ext cx="911225" cy="457200"/>
          </a:xfrm>
          <a:prstGeom prst="rect">
            <a:avLst/>
          </a:prstGeom>
          <a:noFill/>
          <a:ln w="9525">
            <a:noFill/>
            <a:miter lim="800000"/>
            <a:headEnd/>
            <a:tailEnd/>
          </a:ln>
        </p:spPr>
        <p:txBody>
          <a:bodyPr wrap="none">
            <a:spAutoFit/>
          </a:bodyPr>
          <a:lstStyle/>
          <a:p>
            <a:r>
              <a:rPr lang="en-US">
                <a:solidFill>
                  <a:srgbClr val="FF6600"/>
                </a:solidFill>
                <a:latin typeface="Arial Black" pitchFamily="34" charset="0"/>
              </a:rPr>
              <a:t>25yr</a:t>
            </a:r>
          </a:p>
        </p:txBody>
      </p:sp>
      <p:sp>
        <p:nvSpPr>
          <p:cNvPr id="6155" name="Text Box 23"/>
          <p:cNvSpPr txBox="1">
            <a:spLocks noChangeArrowheads="1"/>
          </p:cNvSpPr>
          <p:nvPr/>
        </p:nvSpPr>
        <p:spPr bwMode="auto">
          <a:xfrm>
            <a:off x="4460875" y="6172200"/>
            <a:ext cx="1174750" cy="641350"/>
          </a:xfrm>
          <a:prstGeom prst="rect">
            <a:avLst/>
          </a:prstGeom>
          <a:noFill/>
          <a:ln w="9525">
            <a:noFill/>
            <a:miter lim="800000"/>
            <a:headEnd/>
            <a:tailEnd/>
          </a:ln>
        </p:spPr>
        <p:txBody>
          <a:bodyPr wrap="none">
            <a:spAutoFit/>
          </a:bodyPr>
          <a:lstStyle/>
          <a:p>
            <a:r>
              <a:rPr lang="en-US" sz="3600" b="1">
                <a:latin typeface="Garamond" pitchFamily="18" charset="0"/>
              </a:rPr>
              <a:t>AGE</a:t>
            </a:r>
          </a:p>
        </p:txBody>
      </p:sp>
      <p:sp>
        <p:nvSpPr>
          <p:cNvPr id="6156" name="Line 25"/>
          <p:cNvSpPr>
            <a:spLocks noChangeShapeType="1"/>
          </p:cNvSpPr>
          <p:nvPr/>
        </p:nvSpPr>
        <p:spPr bwMode="auto">
          <a:xfrm>
            <a:off x="2266950" y="1520825"/>
            <a:ext cx="0" cy="0"/>
          </a:xfrm>
          <a:prstGeom prst="line">
            <a:avLst/>
          </a:prstGeom>
          <a:noFill/>
          <a:ln w="9525">
            <a:solidFill>
              <a:schemeClr val="tx1"/>
            </a:solidFill>
            <a:round/>
            <a:headEnd/>
            <a:tailEnd/>
          </a:ln>
        </p:spPr>
        <p:txBody>
          <a:bodyPr/>
          <a:lstStyle/>
          <a:p>
            <a:endParaRPr lang="en-IN"/>
          </a:p>
        </p:txBody>
      </p:sp>
      <p:sp>
        <p:nvSpPr>
          <p:cNvPr id="6157" name="Text Box 34"/>
          <p:cNvSpPr txBox="1">
            <a:spLocks noChangeArrowheads="1"/>
          </p:cNvSpPr>
          <p:nvPr/>
        </p:nvSpPr>
        <p:spPr bwMode="auto">
          <a:xfrm>
            <a:off x="838200" y="414338"/>
            <a:ext cx="1247775" cy="646112"/>
          </a:xfrm>
          <a:prstGeom prst="rect">
            <a:avLst/>
          </a:prstGeom>
          <a:noFill/>
          <a:ln w="9525">
            <a:noFill/>
            <a:miter lim="800000"/>
            <a:headEnd/>
            <a:tailEnd/>
          </a:ln>
        </p:spPr>
        <p:txBody>
          <a:bodyPr wrap="none">
            <a:spAutoFit/>
          </a:bodyPr>
          <a:lstStyle/>
          <a:p>
            <a:r>
              <a:rPr lang="en-US" b="1">
                <a:latin typeface="Garamond" pitchFamily="18" charset="0"/>
              </a:rPr>
              <a:t>NUMBER</a:t>
            </a:r>
          </a:p>
          <a:p>
            <a:endParaRPr lang="en-US">
              <a:solidFill>
                <a:srgbClr val="FFFFFF"/>
              </a:solidFill>
              <a:latin typeface="Arial Black" pitchFamily="34" charset="0"/>
            </a:endParaRPr>
          </a:p>
        </p:txBody>
      </p:sp>
      <p:sp>
        <p:nvSpPr>
          <p:cNvPr id="6158" name="Text Box 35"/>
          <p:cNvSpPr txBox="1">
            <a:spLocks noChangeArrowheads="1"/>
          </p:cNvSpPr>
          <p:nvPr/>
        </p:nvSpPr>
        <p:spPr bwMode="auto">
          <a:xfrm>
            <a:off x="1962150" y="1085850"/>
            <a:ext cx="1154113" cy="369888"/>
          </a:xfrm>
          <a:prstGeom prst="rect">
            <a:avLst/>
          </a:prstGeom>
          <a:noFill/>
          <a:ln w="9525">
            <a:noFill/>
            <a:miter lim="800000"/>
            <a:headEnd/>
            <a:tailEnd/>
          </a:ln>
        </p:spPr>
        <p:txBody>
          <a:bodyPr wrap="none">
            <a:spAutoFit/>
          </a:bodyPr>
          <a:lstStyle/>
          <a:p>
            <a:r>
              <a:rPr lang="en-US" b="1">
                <a:latin typeface="Garamond" pitchFamily="18" charset="0"/>
              </a:rPr>
              <a:t>20 million</a:t>
            </a:r>
          </a:p>
        </p:txBody>
      </p:sp>
      <p:sp>
        <p:nvSpPr>
          <p:cNvPr id="6159" name="Text Box 37"/>
          <p:cNvSpPr txBox="1">
            <a:spLocks noChangeArrowheads="1"/>
          </p:cNvSpPr>
          <p:nvPr/>
        </p:nvSpPr>
        <p:spPr bwMode="auto">
          <a:xfrm>
            <a:off x="7299325" y="152400"/>
            <a:ext cx="1587500" cy="519113"/>
          </a:xfrm>
          <a:prstGeom prst="rect">
            <a:avLst/>
          </a:prstGeom>
          <a:noFill/>
          <a:ln w="9525">
            <a:noFill/>
            <a:miter lim="800000"/>
            <a:headEnd/>
            <a:tailEnd/>
          </a:ln>
        </p:spPr>
        <p:txBody>
          <a:bodyPr wrap="none">
            <a:spAutoFit/>
          </a:bodyPr>
          <a:lstStyle/>
          <a:p>
            <a:r>
              <a:rPr lang="en-US" sz="2800" b="1">
                <a:solidFill>
                  <a:srgbClr val="FF0000"/>
                </a:solidFill>
                <a:latin typeface="Garamond" pitchFamily="18" charset="0"/>
              </a:rPr>
              <a:t>2005 A.D</a:t>
            </a:r>
          </a:p>
        </p:txBody>
      </p:sp>
      <p:sp>
        <p:nvSpPr>
          <p:cNvPr id="6160" name="Text Box 42"/>
          <p:cNvSpPr txBox="1">
            <a:spLocks noChangeArrowheads="1"/>
          </p:cNvSpPr>
          <p:nvPr/>
        </p:nvSpPr>
        <p:spPr bwMode="auto">
          <a:xfrm>
            <a:off x="1828800" y="1670050"/>
            <a:ext cx="533400" cy="4121150"/>
          </a:xfrm>
          <a:prstGeom prst="rect">
            <a:avLst/>
          </a:prstGeom>
          <a:solidFill>
            <a:srgbClr val="008000"/>
          </a:solidFill>
          <a:ln w="12700">
            <a:solidFill>
              <a:schemeClr val="tx1"/>
            </a:solidFill>
            <a:miter lim="800000"/>
            <a:headEnd/>
            <a:tailEnd/>
          </a:ln>
        </p:spPr>
        <p:txBody>
          <a:bodyPr>
            <a:spAutoFit/>
          </a:bodyPr>
          <a:lstStyle/>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p:txBody>
      </p:sp>
      <p:sp>
        <p:nvSpPr>
          <p:cNvPr id="6161" name="Text Box 44"/>
          <p:cNvSpPr txBox="1">
            <a:spLocks noChangeArrowheads="1"/>
          </p:cNvSpPr>
          <p:nvPr/>
        </p:nvSpPr>
        <p:spPr bwMode="auto">
          <a:xfrm>
            <a:off x="2743200" y="1676400"/>
            <a:ext cx="533400" cy="4121150"/>
          </a:xfrm>
          <a:prstGeom prst="rect">
            <a:avLst/>
          </a:prstGeom>
          <a:solidFill>
            <a:srgbClr val="FF00FF"/>
          </a:solidFill>
          <a:ln w="12700">
            <a:solidFill>
              <a:schemeClr val="tx1"/>
            </a:solidFill>
            <a:miter lim="800000"/>
            <a:headEnd/>
            <a:tailEnd/>
          </a:ln>
        </p:spPr>
        <p:txBody>
          <a:bodyPr>
            <a:spAutoFit/>
          </a:bodyPr>
          <a:lstStyle/>
          <a:p>
            <a:pPr eaLnBrk="0" hangingPunct="0"/>
            <a:endParaRPr lang="en-US">
              <a:solidFill>
                <a:srgbClr val="FF99FF"/>
              </a:solidFill>
            </a:endParaRPr>
          </a:p>
          <a:p>
            <a:pPr eaLnBrk="0" hangingPunct="0"/>
            <a:endParaRPr lang="en-US">
              <a:solidFill>
                <a:srgbClr val="FF99FF"/>
              </a:solidFill>
            </a:endParaRPr>
          </a:p>
          <a:p>
            <a:pPr eaLnBrk="0" hangingPunct="0"/>
            <a:endParaRPr lang="en-US">
              <a:solidFill>
                <a:srgbClr val="FF99FF"/>
              </a:solidFill>
            </a:endParaRPr>
          </a:p>
          <a:p>
            <a:pPr eaLnBrk="0" hangingPunct="0"/>
            <a:endParaRPr lang="en-US">
              <a:solidFill>
                <a:srgbClr val="FF99FF"/>
              </a:solidFill>
            </a:endParaRPr>
          </a:p>
          <a:p>
            <a:pPr eaLnBrk="0" hangingPunct="0"/>
            <a:endParaRPr lang="en-US">
              <a:solidFill>
                <a:srgbClr val="FF99FF"/>
              </a:solidFill>
            </a:endParaRPr>
          </a:p>
          <a:p>
            <a:pPr eaLnBrk="0" hangingPunct="0"/>
            <a:endParaRPr lang="en-US">
              <a:solidFill>
                <a:srgbClr val="FF99FF"/>
              </a:solidFill>
            </a:endParaRPr>
          </a:p>
          <a:p>
            <a:pPr eaLnBrk="0" hangingPunct="0"/>
            <a:endParaRPr lang="en-US">
              <a:solidFill>
                <a:srgbClr val="FF99FF"/>
              </a:solidFill>
            </a:endParaRPr>
          </a:p>
          <a:p>
            <a:pPr eaLnBrk="0" hangingPunct="0"/>
            <a:endParaRPr lang="en-US">
              <a:solidFill>
                <a:srgbClr val="FF99FF"/>
              </a:solidFill>
            </a:endParaRPr>
          </a:p>
          <a:p>
            <a:pPr eaLnBrk="0" hangingPunct="0"/>
            <a:endParaRPr lang="en-US">
              <a:solidFill>
                <a:srgbClr val="FF99FF"/>
              </a:solidFill>
            </a:endParaRPr>
          </a:p>
          <a:p>
            <a:pPr eaLnBrk="0" hangingPunct="0"/>
            <a:endParaRPr lang="en-US">
              <a:solidFill>
                <a:srgbClr val="FF99FF"/>
              </a:solidFill>
            </a:endParaRPr>
          </a:p>
          <a:p>
            <a:pPr eaLnBrk="0" hangingPunct="0"/>
            <a:endParaRPr lang="en-US">
              <a:solidFill>
                <a:srgbClr val="FF99FF"/>
              </a:solidFill>
            </a:endParaRPr>
          </a:p>
        </p:txBody>
      </p:sp>
      <p:sp>
        <p:nvSpPr>
          <p:cNvPr id="6162" name="Text Box 45"/>
          <p:cNvSpPr txBox="1">
            <a:spLocks noChangeArrowheads="1"/>
          </p:cNvSpPr>
          <p:nvPr/>
        </p:nvSpPr>
        <p:spPr bwMode="auto">
          <a:xfrm>
            <a:off x="3810000" y="1676400"/>
            <a:ext cx="533400" cy="4121150"/>
          </a:xfrm>
          <a:prstGeom prst="rect">
            <a:avLst/>
          </a:prstGeom>
          <a:solidFill>
            <a:srgbClr val="FFFF00"/>
          </a:solidFill>
          <a:ln w="12700">
            <a:solidFill>
              <a:schemeClr val="tx1"/>
            </a:solidFill>
            <a:miter lim="800000"/>
            <a:headEnd/>
            <a:tailEnd/>
          </a:ln>
        </p:spPr>
        <p:txBody>
          <a:bodyPr>
            <a:spAutoFit/>
          </a:bodyPr>
          <a:lstStyle/>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p:txBody>
      </p:sp>
      <p:sp>
        <p:nvSpPr>
          <p:cNvPr id="6163" name="Text Box 46"/>
          <p:cNvSpPr txBox="1">
            <a:spLocks noChangeArrowheads="1"/>
          </p:cNvSpPr>
          <p:nvPr/>
        </p:nvSpPr>
        <p:spPr bwMode="auto">
          <a:xfrm>
            <a:off x="4724400" y="1676400"/>
            <a:ext cx="533400" cy="4121150"/>
          </a:xfrm>
          <a:prstGeom prst="rect">
            <a:avLst/>
          </a:prstGeom>
          <a:solidFill>
            <a:srgbClr val="00FFFF"/>
          </a:solidFill>
          <a:ln w="12700">
            <a:solidFill>
              <a:schemeClr val="tx1"/>
            </a:solidFill>
            <a:miter lim="800000"/>
            <a:headEnd/>
            <a:tailEnd/>
          </a:ln>
        </p:spPr>
        <p:txBody>
          <a:bodyPr>
            <a:spAutoFit/>
          </a:bodyPr>
          <a:lstStyle/>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p:txBody>
      </p:sp>
      <p:sp>
        <p:nvSpPr>
          <p:cNvPr id="6164" name="Text Box 47"/>
          <p:cNvSpPr txBox="1">
            <a:spLocks noChangeArrowheads="1"/>
          </p:cNvSpPr>
          <p:nvPr/>
        </p:nvSpPr>
        <p:spPr bwMode="auto">
          <a:xfrm>
            <a:off x="5715000" y="1676400"/>
            <a:ext cx="533400" cy="4121150"/>
          </a:xfrm>
          <a:prstGeom prst="rect">
            <a:avLst/>
          </a:prstGeom>
          <a:solidFill>
            <a:srgbClr val="FFCC00"/>
          </a:solidFill>
          <a:ln w="12700">
            <a:solidFill>
              <a:schemeClr val="tx1"/>
            </a:solidFill>
            <a:miter lim="800000"/>
            <a:headEnd/>
            <a:tailEnd/>
          </a:ln>
        </p:spPr>
        <p:txBody>
          <a:bodyPr>
            <a:spAutoFit/>
          </a:bodyPr>
          <a:lstStyle/>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p:txBody>
      </p:sp>
      <p:sp>
        <p:nvSpPr>
          <p:cNvPr id="6165" name="Text Box 48"/>
          <p:cNvSpPr txBox="1">
            <a:spLocks noChangeArrowheads="1"/>
          </p:cNvSpPr>
          <p:nvPr/>
        </p:nvSpPr>
        <p:spPr bwMode="auto">
          <a:xfrm>
            <a:off x="6781800" y="1676400"/>
            <a:ext cx="533400" cy="4121150"/>
          </a:xfrm>
          <a:prstGeom prst="rect">
            <a:avLst/>
          </a:prstGeom>
          <a:solidFill>
            <a:srgbClr val="990099"/>
          </a:solidFill>
          <a:ln w="12700">
            <a:solidFill>
              <a:schemeClr val="tx1"/>
            </a:solidFill>
            <a:miter lim="800000"/>
            <a:headEnd/>
            <a:tailEnd/>
          </a:ln>
        </p:spPr>
        <p:txBody>
          <a:bodyPr>
            <a:spAutoFit/>
          </a:bodyPr>
          <a:lstStyle/>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p:txBody>
      </p:sp>
      <p:sp>
        <p:nvSpPr>
          <p:cNvPr id="6166" name="Text Box 49"/>
          <p:cNvSpPr txBox="1">
            <a:spLocks noChangeArrowheads="1"/>
          </p:cNvSpPr>
          <p:nvPr/>
        </p:nvSpPr>
        <p:spPr bwMode="auto">
          <a:xfrm>
            <a:off x="7772400" y="1676400"/>
            <a:ext cx="533400" cy="4121150"/>
          </a:xfrm>
          <a:prstGeom prst="rect">
            <a:avLst/>
          </a:prstGeom>
          <a:solidFill>
            <a:srgbClr val="FF6600"/>
          </a:solidFill>
          <a:ln w="12700">
            <a:solidFill>
              <a:schemeClr val="tx1"/>
            </a:solidFill>
            <a:miter lim="800000"/>
            <a:headEnd/>
            <a:tailEnd/>
          </a:ln>
        </p:spPr>
        <p:txBody>
          <a:bodyPr>
            <a:spAutoFit/>
          </a:bodyPr>
          <a:lstStyle/>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a:p>
            <a:pPr eaLnBrk="0" hangingPunct="0"/>
            <a:endParaRPr lang="en-US">
              <a:solidFill>
                <a:schemeClr val="accent2"/>
              </a:solidFill>
            </a:endParaRPr>
          </a:p>
        </p:txBody>
      </p:sp>
      <p:sp>
        <p:nvSpPr>
          <p:cNvPr id="6167" name="Text Box 50"/>
          <p:cNvSpPr txBox="1">
            <a:spLocks noChangeArrowheads="1"/>
          </p:cNvSpPr>
          <p:nvPr/>
        </p:nvSpPr>
        <p:spPr bwMode="auto">
          <a:xfrm>
            <a:off x="2930525" y="3352800"/>
            <a:ext cx="6137275" cy="519113"/>
          </a:xfrm>
          <a:prstGeom prst="rect">
            <a:avLst/>
          </a:prstGeom>
          <a:noFill/>
          <a:ln w="12700">
            <a:noFill/>
            <a:miter lim="800000"/>
            <a:headEnd/>
            <a:tailEnd/>
          </a:ln>
        </p:spPr>
        <p:txBody>
          <a:bodyPr wrap="none">
            <a:spAutoFit/>
          </a:bodyPr>
          <a:lstStyle/>
          <a:p>
            <a:pPr eaLnBrk="0" hangingPunct="0"/>
            <a:r>
              <a:rPr lang="en-US" sz="2800" b="1"/>
              <a:t>--------------------------------------------------</a:t>
            </a:r>
          </a:p>
        </p:txBody>
      </p:sp>
    </p:spTree>
  </p:cSld>
  <p:clrMapOvr>
    <a:masterClrMapping/>
  </p:clrMapOvr>
  <p:transition spd="med">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 descr="C:\WINDOWS\Temporary Internet Files\OLK33B4\image1.jpg"/>
          <p:cNvPicPr>
            <a:picLocks noGrp="1" noChangeAspect="1" noChangeArrowheads="1"/>
          </p:cNvPicPr>
          <p:nvPr>
            <p:ph idx="1"/>
          </p:nvPr>
        </p:nvPicPr>
        <p:blipFill>
          <a:blip r:embed="rId2" cstate="print"/>
          <a:srcRect/>
          <a:stretch>
            <a:fillRect/>
          </a:stretch>
        </p:blipFill>
        <p:spPr>
          <a:xfrm>
            <a:off x="5334876" y="3758047"/>
            <a:ext cx="3087633" cy="2276475"/>
          </a:xfrm>
          <a:noFill/>
        </p:spPr>
      </p:pic>
      <p:sp>
        <p:nvSpPr>
          <p:cNvPr id="7171" name="Text Box 7"/>
          <p:cNvSpPr txBox="1">
            <a:spLocks noChangeArrowheads="1"/>
          </p:cNvSpPr>
          <p:nvPr/>
        </p:nvSpPr>
        <p:spPr bwMode="auto">
          <a:xfrm>
            <a:off x="304800" y="1295400"/>
            <a:ext cx="7848600" cy="2324739"/>
          </a:xfrm>
          <a:prstGeom prst="rect">
            <a:avLst/>
          </a:prstGeom>
          <a:noFill/>
          <a:ln w="12700">
            <a:noFill/>
            <a:miter lim="800000"/>
            <a:headEnd/>
            <a:tailEnd/>
          </a:ln>
        </p:spPr>
        <p:txBody>
          <a:bodyPr wrap="square">
            <a:spAutoFit/>
          </a:bodyPr>
          <a:lstStyle/>
          <a:p>
            <a:pPr marL="363538" indent="-363538" eaLnBrk="0" hangingPunct="0">
              <a:lnSpc>
                <a:spcPct val="150000"/>
              </a:lnSpc>
              <a:spcBef>
                <a:spcPct val="20000"/>
              </a:spcBef>
              <a:buFontTx/>
              <a:buChar char="•"/>
              <a:tabLst>
                <a:tab pos="363538" algn="l"/>
              </a:tabLst>
            </a:pPr>
            <a:r>
              <a:rPr lang="en-US" sz="2400" dirty="0" smtClean="0">
                <a:latin typeface="Arial Black" pitchFamily="34" charset="0"/>
              </a:rPr>
              <a:t>20 </a:t>
            </a:r>
            <a:r>
              <a:rPr lang="en-US" sz="2400" dirty="0">
                <a:latin typeface="Arial Black" pitchFamily="34" charset="0"/>
              </a:rPr>
              <a:t>million </a:t>
            </a:r>
            <a:r>
              <a:rPr lang="en-US" sz="2400" u="sng" dirty="0">
                <a:latin typeface="Arial Black" pitchFamily="34" charset="0"/>
              </a:rPr>
              <a:t>each</a:t>
            </a:r>
            <a:r>
              <a:rPr lang="en-US" sz="2400" dirty="0">
                <a:latin typeface="Arial Black" pitchFamily="34" charset="0"/>
              </a:rPr>
              <a:t> Bogie newly added during </a:t>
            </a:r>
            <a:r>
              <a:rPr lang="en-US" sz="2400" dirty="0" smtClean="0">
                <a:latin typeface="Arial Black" pitchFamily="34" charset="0"/>
              </a:rPr>
              <a:t>past </a:t>
            </a:r>
            <a:r>
              <a:rPr lang="en-US" sz="2400" dirty="0">
                <a:latin typeface="Arial Black" pitchFamily="34" charset="0"/>
              </a:rPr>
              <a:t>25 years being pulled by the Steam Engine</a:t>
            </a:r>
          </a:p>
          <a:p>
            <a:pPr eaLnBrk="0" hangingPunct="0">
              <a:lnSpc>
                <a:spcPct val="150000"/>
              </a:lnSpc>
              <a:spcBef>
                <a:spcPct val="20000"/>
              </a:spcBef>
              <a:buFontTx/>
              <a:buChar char="•"/>
              <a:tabLst>
                <a:tab pos="363538" algn="l"/>
              </a:tabLst>
            </a:pPr>
            <a:r>
              <a:rPr lang="en-US" sz="2400" dirty="0" smtClean="0">
                <a:latin typeface="Arial Black" pitchFamily="34" charset="0"/>
              </a:rPr>
              <a:t> 	New </a:t>
            </a:r>
            <a:r>
              <a:rPr lang="en-US" sz="2400" dirty="0">
                <a:latin typeface="Arial Black" pitchFamily="34" charset="0"/>
              </a:rPr>
              <a:t>20 million Bogie Every year</a:t>
            </a:r>
          </a:p>
        </p:txBody>
      </p:sp>
      <p:sp>
        <p:nvSpPr>
          <p:cNvPr id="18436" name="Text Box 8"/>
          <p:cNvSpPr txBox="1">
            <a:spLocks noChangeArrowheads="1"/>
          </p:cNvSpPr>
          <p:nvPr/>
        </p:nvSpPr>
        <p:spPr bwMode="auto">
          <a:xfrm>
            <a:off x="1371600" y="381000"/>
            <a:ext cx="6400800" cy="708025"/>
          </a:xfrm>
          <a:prstGeom prst="rect">
            <a:avLst/>
          </a:prstGeom>
          <a:noFill/>
          <a:ln w="12700">
            <a:noFill/>
            <a:miter lim="800000"/>
            <a:headEnd/>
            <a:tailEnd/>
          </a:ln>
        </p:spPr>
        <p:txBody>
          <a:bodyPr wrap="square">
            <a:spAutoFit/>
          </a:bodyPr>
          <a:lstStyle/>
          <a:p>
            <a:pPr algn="ctr" eaLnBrk="0" hangingPunct="0">
              <a:defRPr/>
            </a:pPr>
            <a:r>
              <a:rPr lang="en-US" sz="4000" b="1" dirty="0">
                <a:solidFill>
                  <a:srgbClr val="002060"/>
                </a:solidFill>
                <a:latin typeface="+mj-lt"/>
              </a:rPr>
              <a:t>YOUNGEST NATION</a:t>
            </a:r>
            <a:endParaRPr lang="en-US" sz="2400" dirty="0">
              <a:solidFill>
                <a:srgbClr val="002060"/>
              </a:solidFill>
              <a:latin typeface="+mj-lt"/>
            </a:endParaRPr>
          </a:p>
        </p:txBody>
      </p:sp>
    </p:spTree>
  </p:cSld>
  <p:clrMapOvr>
    <a:masterClrMapping/>
  </p:clrMapOvr>
  <p:transition spd="med">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457200" y="2667000"/>
            <a:ext cx="8153400" cy="1815882"/>
          </a:xfrm>
          <a:prstGeom prst="rect">
            <a:avLst/>
          </a:prstGeom>
          <a:noFill/>
        </p:spPr>
        <p:txBody>
          <a:bodyPr wrap="square" rtlCol="0">
            <a:spAutoFit/>
          </a:bodyPr>
          <a:lstStyle/>
          <a:p>
            <a:pPr algn="just"/>
            <a:endParaRPr lang="en-US" sz="2800" b="1" dirty="0" smtClean="0">
              <a:latin typeface="Lucida Fax" pitchFamily="18" charset="0"/>
            </a:endParaRPr>
          </a:p>
          <a:p>
            <a:pPr algn="just"/>
            <a:r>
              <a:rPr lang="en-US" sz="2800" b="1" dirty="0" smtClean="0">
                <a:latin typeface="Lucida Fax" pitchFamily="18" charset="0"/>
              </a:rPr>
              <a:t>“ It is the ability to hold on to the STATUS which we consider to be good for us, our society and perhaps the world (?) “</a:t>
            </a:r>
          </a:p>
        </p:txBody>
      </p:sp>
      <p:sp>
        <p:nvSpPr>
          <p:cNvPr id="4" name="TextBox 3"/>
          <p:cNvSpPr txBox="1"/>
          <p:nvPr/>
        </p:nvSpPr>
        <p:spPr>
          <a:xfrm>
            <a:off x="304800" y="609600"/>
            <a:ext cx="8610600" cy="1877437"/>
          </a:xfrm>
          <a:prstGeom prst="rect">
            <a:avLst/>
          </a:prstGeom>
          <a:noFill/>
        </p:spPr>
        <p:txBody>
          <a:bodyPr wrap="square" rtlCol="0">
            <a:spAutoFit/>
          </a:bodyPr>
          <a:lstStyle/>
          <a:p>
            <a:pPr algn="ctr"/>
            <a:r>
              <a:rPr lang="en-US" sz="2800" b="1" dirty="0" smtClean="0">
                <a:latin typeface="Lucida Fax" pitchFamily="18" charset="0"/>
              </a:rPr>
              <a:t>BETTER TO HAVE A COMMON UNDERSTANDING ABOUT THE WORD SUSTAINABILITY</a:t>
            </a:r>
            <a:endParaRPr lang="en-US" sz="3200" b="1" dirty="0" smtClean="0">
              <a:latin typeface="Lucida Fax" pitchFamily="18" charset="0"/>
            </a:endParaRPr>
          </a:p>
          <a:p>
            <a:pPr algn="ctr"/>
            <a:endParaRPr lang="en-US" sz="3200" b="1" i="1" dirty="0" smtClean="0">
              <a:solidFill>
                <a:srgbClr val="D937DD"/>
              </a:solidFill>
              <a:latin typeface="Lucida Fax"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3"/>
          <p:cNvSpPr>
            <a:spLocks noChangeShapeType="1"/>
          </p:cNvSpPr>
          <p:nvPr/>
        </p:nvSpPr>
        <p:spPr bwMode="auto">
          <a:xfrm>
            <a:off x="533400" y="6400800"/>
            <a:ext cx="7467600" cy="0"/>
          </a:xfrm>
          <a:prstGeom prst="line">
            <a:avLst/>
          </a:prstGeom>
          <a:noFill/>
          <a:ln w="57150">
            <a:solidFill>
              <a:schemeClr val="tx1"/>
            </a:solidFill>
            <a:round/>
            <a:headEnd/>
            <a:tailEnd/>
          </a:ln>
        </p:spPr>
        <p:txBody>
          <a:bodyPr/>
          <a:lstStyle/>
          <a:p>
            <a:endParaRPr lang="en-IN"/>
          </a:p>
        </p:txBody>
      </p:sp>
      <p:sp>
        <p:nvSpPr>
          <p:cNvPr id="8195" name="Rectangle 4" descr="Pink tissue paper"/>
          <p:cNvSpPr>
            <a:spLocks noChangeArrowheads="1"/>
          </p:cNvSpPr>
          <p:nvPr/>
        </p:nvSpPr>
        <p:spPr bwMode="auto">
          <a:xfrm>
            <a:off x="1981200" y="685800"/>
            <a:ext cx="2667000" cy="5715000"/>
          </a:xfrm>
          <a:prstGeom prst="rect">
            <a:avLst/>
          </a:prstGeom>
          <a:blipFill dpi="0" rotWithShape="0">
            <a:blip r:embed="rId2" cstate="print"/>
            <a:srcRect/>
            <a:tile tx="0" ty="0" sx="100000" sy="100000" flip="none" algn="tl"/>
          </a:blipFill>
          <a:ln w="57150">
            <a:solidFill>
              <a:schemeClr val="tx1"/>
            </a:solidFill>
            <a:miter lim="800000"/>
            <a:headEnd/>
            <a:tailEnd/>
          </a:ln>
        </p:spPr>
        <p:txBody>
          <a:bodyPr wrap="none" anchor="ctr"/>
          <a:lstStyle/>
          <a:p>
            <a:endParaRPr lang="en-IN"/>
          </a:p>
        </p:txBody>
      </p:sp>
      <p:sp>
        <p:nvSpPr>
          <p:cNvPr id="8196" name="Line 5"/>
          <p:cNvSpPr>
            <a:spLocks noChangeShapeType="1"/>
          </p:cNvSpPr>
          <p:nvPr/>
        </p:nvSpPr>
        <p:spPr bwMode="auto">
          <a:xfrm>
            <a:off x="1981200" y="1066800"/>
            <a:ext cx="2667000" cy="0"/>
          </a:xfrm>
          <a:prstGeom prst="line">
            <a:avLst/>
          </a:prstGeom>
          <a:noFill/>
          <a:ln w="38100">
            <a:solidFill>
              <a:schemeClr val="tx1"/>
            </a:solidFill>
            <a:round/>
            <a:headEnd/>
            <a:tailEnd/>
          </a:ln>
        </p:spPr>
        <p:txBody>
          <a:bodyPr/>
          <a:lstStyle/>
          <a:p>
            <a:endParaRPr lang="en-IN"/>
          </a:p>
        </p:txBody>
      </p:sp>
      <p:sp>
        <p:nvSpPr>
          <p:cNvPr id="8197" name="Line 6"/>
          <p:cNvSpPr>
            <a:spLocks noChangeShapeType="1"/>
          </p:cNvSpPr>
          <p:nvPr/>
        </p:nvSpPr>
        <p:spPr bwMode="auto">
          <a:xfrm>
            <a:off x="1981200" y="2057400"/>
            <a:ext cx="2667000" cy="0"/>
          </a:xfrm>
          <a:prstGeom prst="line">
            <a:avLst/>
          </a:prstGeom>
          <a:noFill/>
          <a:ln w="38100">
            <a:solidFill>
              <a:schemeClr val="tx1"/>
            </a:solidFill>
            <a:round/>
            <a:headEnd/>
            <a:tailEnd/>
          </a:ln>
        </p:spPr>
        <p:txBody>
          <a:bodyPr/>
          <a:lstStyle/>
          <a:p>
            <a:endParaRPr lang="en-IN"/>
          </a:p>
        </p:txBody>
      </p:sp>
      <p:sp>
        <p:nvSpPr>
          <p:cNvPr id="8198" name="Line 7"/>
          <p:cNvSpPr>
            <a:spLocks noChangeShapeType="1"/>
          </p:cNvSpPr>
          <p:nvPr/>
        </p:nvSpPr>
        <p:spPr bwMode="auto">
          <a:xfrm>
            <a:off x="1981200" y="3124200"/>
            <a:ext cx="2667000" cy="0"/>
          </a:xfrm>
          <a:prstGeom prst="line">
            <a:avLst/>
          </a:prstGeom>
          <a:noFill/>
          <a:ln w="38100">
            <a:solidFill>
              <a:schemeClr val="tx1"/>
            </a:solidFill>
            <a:round/>
            <a:headEnd/>
            <a:tailEnd/>
          </a:ln>
        </p:spPr>
        <p:txBody>
          <a:bodyPr/>
          <a:lstStyle/>
          <a:p>
            <a:endParaRPr lang="en-IN"/>
          </a:p>
        </p:txBody>
      </p:sp>
      <p:sp>
        <p:nvSpPr>
          <p:cNvPr id="8199" name="Line 12"/>
          <p:cNvSpPr>
            <a:spLocks noChangeShapeType="1"/>
          </p:cNvSpPr>
          <p:nvPr/>
        </p:nvSpPr>
        <p:spPr bwMode="auto">
          <a:xfrm>
            <a:off x="4648200" y="4343400"/>
            <a:ext cx="381000" cy="0"/>
          </a:xfrm>
          <a:prstGeom prst="line">
            <a:avLst/>
          </a:prstGeom>
          <a:noFill/>
          <a:ln w="57150">
            <a:solidFill>
              <a:schemeClr val="tx1"/>
            </a:solidFill>
            <a:round/>
            <a:headEnd/>
            <a:tailEnd type="triangle" w="med" len="med"/>
          </a:ln>
        </p:spPr>
        <p:txBody>
          <a:bodyPr/>
          <a:lstStyle/>
          <a:p>
            <a:endParaRPr lang="en-IN"/>
          </a:p>
        </p:txBody>
      </p:sp>
      <p:sp>
        <p:nvSpPr>
          <p:cNvPr id="8200" name="Line 13"/>
          <p:cNvSpPr>
            <a:spLocks noChangeShapeType="1"/>
          </p:cNvSpPr>
          <p:nvPr/>
        </p:nvSpPr>
        <p:spPr bwMode="auto">
          <a:xfrm>
            <a:off x="4648200" y="838200"/>
            <a:ext cx="381000" cy="0"/>
          </a:xfrm>
          <a:prstGeom prst="line">
            <a:avLst/>
          </a:prstGeom>
          <a:noFill/>
          <a:ln w="57150">
            <a:solidFill>
              <a:schemeClr val="tx1"/>
            </a:solidFill>
            <a:round/>
            <a:headEnd/>
            <a:tailEnd type="triangle" w="med" len="med"/>
          </a:ln>
        </p:spPr>
        <p:txBody>
          <a:bodyPr/>
          <a:lstStyle/>
          <a:p>
            <a:endParaRPr lang="en-IN"/>
          </a:p>
        </p:txBody>
      </p:sp>
      <p:sp>
        <p:nvSpPr>
          <p:cNvPr id="8201" name="Line 14"/>
          <p:cNvSpPr>
            <a:spLocks noChangeShapeType="1"/>
          </p:cNvSpPr>
          <p:nvPr/>
        </p:nvSpPr>
        <p:spPr bwMode="auto">
          <a:xfrm>
            <a:off x="4648200" y="1600200"/>
            <a:ext cx="381000" cy="0"/>
          </a:xfrm>
          <a:prstGeom prst="line">
            <a:avLst/>
          </a:prstGeom>
          <a:noFill/>
          <a:ln w="57150">
            <a:solidFill>
              <a:schemeClr val="tx1"/>
            </a:solidFill>
            <a:round/>
            <a:headEnd/>
            <a:tailEnd type="triangle" w="med" len="med"/>
          </a:ln>
        </p:spPr>
        <p:txBody>
          <a:bodyPr/>
          <a:lstStyle/>
          <a:p>
            <a:endParaRPr lang="en-IN"/>
          </a:p>
        </p:txBody>
      </p:sp>
      <p:sp>
        <p:nvSpPr>
          <p:cNvPr id="8202" name="Line 15"/>
          <p:cNvSpPr>
            <a:spLocks noChangeShapeType="1"/>
          </p:cNvSpPr>
          <p:nvPr/>
        </p:nvSpPr>
        <p:spPr bwMode="auto">
          <a:xfrm>
            <a:off x="4648200" y="2667000"/>
            <a:ext cx="381000" cy="0"/>
          </a:xfrm>
          <a:prstGeom prst="line">
            <a:avLst/>
          </a:prstGeom>
          <a:noFill/>
          <a:ln w="57150">
            <a:solidFill>
              <a:schemeClr val="tx1"/>
            </a:solidFill>
            <a:round/>
            <a:headEnd/>
            <a:tailEnd type="triangle" w="med" len="med"/>
          </a:ln>
        </p:spPr>
        <p:txBody>
          <a:bodyPr/>
          <a:lstStyle/>
          <a:p>
            <a:endParaRPr lang="en-IN"/>
          </a:p>
        </p:txBody>
      </p:sp>
      <p:sp>
        <p:nvSpPr>
          <p:cNvPr id="22539" name="Text Box 16"/>
          <p:cNvSpPr txBox="1">
            <a:spLocks noChangeArrowheads="1"/>
          </p:cNvSpPr>
          <p:nvPr/>
        </p:nvSpPr>
        <p:spPr bwMode="auto">
          <a:xfrm>
            <a:off x="4959350" y="609600"/>
            <a:ext cx="768350" cy="400050"/>
          </a:xfrm>
          <a:prstGeom prst="rect">
            <a:avLst/>
          </a:prstGeom>
          <a:noFill/>
          <a:ln w="9525">
            <a:noFill/>
            <a:miter lim="800000"/>
            <a:headEnd/>
            <a:tailEnd/>
          </a:ln>
        </p:spPr>
        <p:txBody>
          <a:bodyPr wrap="none">
            <a:spAutoFit/>
          </a:bodyPr>
          <a:lstStyle/>
          <a:p>
            <a:pPr>
              <a:defRPr/>
            </a:pPr>
            <a:r>
              <a:rPr lang="en-US" sz="2000" b="1" dirty="0">
                <a:solidFill>
                  <a:schemeClr val="accent6">
                    <a:lumMod val="25000"/>
                  </a:schemeClr>
                </a:solidFill>
              </a:rPr>
              <a:t>1.5%</a:t>
            </a:r>
          </a:p>
        </p:txBody>
      </p:sp>
      <p:sp>
        <p:nvSpPr>
          <p:cNvPr id="22540" name="Text Box 17"/>
          <p:cNvSpPr txBox="1">
            <a:spLocks noChangeArrowheads="1"/>
          </p:cNvSpPr>
          <p:nvPr/>
        </p:nvSpPr>
        <p:spPr bwMode="auto">
          <a:xfrm>
            <a:off x="4997450" y="1385888"/>
            <a:ext cx="565150" cy="396875"/>
          </a:xfrm>
          <a:prstGeom prst="rect">
            <a:avLst/>
          </a:prstGeom>
          <a:noFill/>
          <a:ln w="9525">
            <a:noFill/>
            <a:miter lim="800000"/>
            <a:headEnd/>
            <a:tailEnd/>
          </a:ln>
        </p:spPr>
        <p:txBody>
          <a:bodyPr wrap="none">
            <a:spAutoFit/>
          </a:bodyPr>
          <a:lstStyle/>
          <a:p>
            <a:pPr>
              <a:defRPr/>
            </a:pPr>
            <a:r>
              <a:rPr lang="en-US" sz="2000" b="1">
                <a:solidFill>
                  <a:schemeClr val="accent6">
                    <a:lumMod val="25000"/>
                  </a:schemeClr>
                </a:solidFill>
              </a:rPr>
              <a:t>8%</a:t>
            </a:r>
          </a:p>
        </p:txBody>
      </p:sp>
      <p:sp>
        <p:nvSpPr>
          <p:cNvPr id="22541" name="Text Box 19"/>
          <p:cNvSpPr txBox="1">
            <a:spLocks noChangeArrowheads="1"/>
          </p:cNvSpPr>
          <p:nvPr/>
        </p:nvSpPr>
        <p:spPr bwMode="auto">
          <a:xfrm>
            <a:off x="4953000" y="2452688"/>
            <a:ext cx="692150" cy="396875"/>
          </a:xfrm>
          <a:prstGeom prst="rect">
            <a:avLst/>
          </a:prstGeom>
          <a:noFill/>
          <a:ln w="9525">
            <a:noFill/>
            <a:miter lim="800000"/>
            <a:headEnd/>
            <a:tailEnd/>
          </a:ln>
        </p:spPr>
        <p:txBody>
          <a:bodyPr wrap="none">
            <a:spAutoFit/>
          </a:bodyPr>
          <a:lstStyle/>
          <a:p>
            <a:pPr>
              <a:defRPr/>
            </a:pPr>
            <a:r>
              <a:rPr lang="en-US" sz="2000" b="1">
                <a:solidFill>
                  <a:schemeClr val="accent6">
                    <a:lumMod val="25000"/>
                  </a:schemeClr>
                </a:solidFill>
              </a:rPr>
              <a:t>20%</a:t>
            </a:r>
          </a:p>
        </p:txBody>
      </p:sp>
      <p:sp>
        <p:nvSpPr>
          <p:cNvPr id="22542" name="Text Box 20"/>
          <p:cNvSpPr txBox="1">
            <a:spLocks noChangeArrowheads="1"/>
          </p:cNvSpPr>
          <p:nvPr/>
        </p:nvSpPr>
        <p:spPr bwMode="auto">
          <a:xfrm>
            <a:off x="4953000" y="4129088"/>
            <a:ext cx="692150" cy="396875"/>
          </a:xfrm>
          <a:prstGeom prst="rect">
            <a:avLst/>
          </a:prstGeom>
          <a:noFill/>
          <a:ln w="9525">
            <a:noFill/>
            <a:miter lim="800000"/>
            <a:headEnd/>
            <a:tailEnd/>
          </a:ln>
        </p:spPr>
        <p:txBody>
          <a:bodyPr wrap="none">
            <a:spAutoFit/>
          </a:bodyPr>
          <a:lstStyle/>
          <a:p>
            <a:pPr>
              <a:defRPr/>
            </a:pPr>
            <a:r>
              <a:rPr lang="en-US" sz="2000" b="1">
                <a:solidFill>
                  <a:schemeClr val="accent6">
                    <a:lumMod val="25000"/>
                  </a:schemeClr>
                </a:solidFill>
              </a:rPr>
              <a:t>70%</a:t>
            </a:r>
          </a:p>
        </p:txBody>
      </p:sp>
      <p:sp>
        <p:nvSpPr>
          <p:cNvPr id="8207" name="Text Box 21"/>
          <p:cNvSpPr txBox="1">
            <a:spLocks noChangeArrowheads="1"/>
          </p:cNvSpPr>
          <p:nvPr/>
        </p:nvSpPr>
        <p:spPr bwMode="auto">
          <a:xfrm>
            <a:off x="5715000" y="647700"/>
            <a:ext cx="3352800" cy="641350"/>
          </a:xfrm>
          <a:prstGeom prst="rect">
            <a:avLst/>
          </a:prstGeom>
          <a:noFill/>
          <a:ln w="9525">
            <a:noFill/>
            <a:miter lim="800000"/>
            <a:headEnd/>
            <a:tailEnd/>
          </a:ln>
        </p:spPr>
        <p:txBody>
          <a:bodyPr>
            <a:spAutoFit/>
          </a:bodyPr>
          <a:lstStyle/>
          <a:p>
            <a:r>
              <a:rPr lang="en-US" b="1" dirty="0">
                <a:latin typeface="Arial Black" pitchFamily="34" charset="0"/>
              </a:rPr>
              <a:t>HIGH PROFESSIONAL</a:t>
            </a:r>
          </a:p>
          <a:p>
            <a:r>
              <a:rPr lang="en-US" b="1" dirty="0">
                <a:latin typeface="Arial Black" pitchFamily="34" charset="0"/>
              </a:rPr>
              <a:t>STUDIES</a:t>
            </a:r>
          </a:p>
        </p:txBody>
      </p:sp>
      <p:sp>
        <p:nvSpPr>
          <p:cNvPr id="8208" name="Text Box 23"/>
          <p:cNvSpPr txBox="1">
            <a:spLocks noChangeArrowheads="1"/>
          </p:cNvSpPr>
          <p:nvPr/>
        </p:nvSpPr>
        <p:spPr bwMode="auto">
          <a:xfrm>
            <a:off x="5715000" y="1409700"/>
            <a:ext cx="3200400" cy="915988"/>
          </a:xfrm>
          <a:prstGeom prst="rect">
            <a:avLst/>
          </a:prstGeom>
          <a:noFill/>
          <a:ln w="9525">
            <a:noFill/>
            <a:miter lim="800000"/>
            <a:headEnd/>
            <a:tailEnd/>
          </a:ln>
        </p:spPr>
        <p:txBody>
          <a:bodyPr>
            <a:spAutoFit/>
          </a:bodyPr>
          <a:lstStyle/>
          <a:p>
            <a:r>
              <a:rPr lang="en-US" b="1" dirty="0">
                <a:latin typeface="Arial Black" pitchFamily="34" charset="0"/>
              </a:rPr>
              <a:t>3 or 5 Year after 10 +2</a:t>
            </a:r>
          </a:p>
          <a:p>
            <a:r>
              <a:rPr lang="en-US" b="1" dirty="0">
                <a:latin typeface="Arial Black" pitchFamily="34" charset="0"/>
              </a:rPr>
              <a:t>ORDINARY HIGHER EDUCATION</a:t>
            </a:r>
          </a:p>
        </p:txBody>
      </p:sp>
      <p:sp>
        <p:nvSpPr>
          <p:cNvPr id="8209" name="Text Box 24"/>
          <p:cNvSpPr txBox="1">
            <a:spLocks noChangeArrowheads="1"/>
          </p:cNvSpPr>
          <p:nvPr/>
        </p:nvSpPr>
        <p:spPr bwMode="auto">
          <a:xfrm>
            <a:off x="5638800" y="2514600"/>
            <a:ext cx="3511550" cy="641350"/>
          </a:xfrm>
          <a:prstGeom prst="rect">
            <a:avLst/>
          </a:prstGeom>
          <a:noFill/>
          <a:ln w="9525">
            <a:noFill/>
            <a:miter lim="800000"/>
            <a:headEnd/>
            <a:tailEnd/>
          </a:ln>
        </p:spPr>
        <p:txBody>
          <a:bodyPr wrap="none">
            <a:spAutoFit/>
          </a:bodyPr>
          <a:lstStyle/>
          <a:p>
            <a:r>
              <a:rPr lang="en-US" b="1"/>
              <a:t> </a:t>
            </a:r>
            <a:r>
              <a:rPr lang="en-US" b="1">
                <a:latin typeface="Arial Black" pitchFamily="34" charset="0"/>
              </a:rPr>
              <a:t>10+2 OR 10+ </a:t>
            </a:r>
          </a:p>
          <a:p>
            <a:r>
              <a:rPr lang="en-US" b="1">
                <a:latin typeface="Arial Black" pitchFamily="34" charset="0"/>
              </a:rPr>
              <a:t> PASS OR FAIL - TOUCHED</a:t>
            </a:r>
          </a:p>
        </p:txBody>
      </p:sp>
      <p:sp>
        <p:nvSpPr>
          <p:cNvPr id="8210" name="Text Box 25"/>
          <p:cNvSpPr txBox="1">
            <a:spLocks noChangeArrowheads="1"/>
          </p:cNvSpPr>
          <p:nvPr/>
        </p:nvSpPr>
        <p:spPr bwMode="auto">
          <a:xfrm>
            <a:off x="5851525" y="4006850"/>
            <a:ext cx="3270250" cy="1465263"/>
          </a:xfrm>
          <a:prstGeom prst="rect">
            <a:avLst/>
          </a:prstGeom>
          <a:noFill/>
          <a:ln w="9525">
            <a:noFill/>
            <a:miter lim="800000"/>
            <a:headEnd/>
            <a:tailEnd/>
          </a:ln>
        </p:spPr>
        <p:txBody>
          <a:bodyPr wrap="none">
            <a:spAutoFit/>
          </a:bodyPr>
          <a:lstStyle/>
          <a:p>
            <a:r>
              <a:rPr lang="en-US" b="1">
                <a:latin typeface="Arial Black" pitchFamily="34" charset="0"/>
              </a:rPr>
              <a:t>DROPOUTS OF VARIOUS</a:t>
            </a:r>
          </a:p>
          <a:p>
            <a:r>
              <a:rPr lang="en-US" b="1">
                <a:latin typeface="Arial Black" pitchFamily="34" charset="0"/>
              </a:rPr>
              <a:t>FORMS POST 5 or JUST</a:t>
            </a:r>
          </a:p>
          <a:p>
            <a:r>
              <a:rPr lang="en-US" b="1">
                <a:latin typeface="Arial Black" pitchFamily="34" charset="0"/>
              </a:rPr>
              <a:t>8 CLASS ETC</a:t>
            </a:r>
          </a:p>
          <a:p>
            <a:r>
              <a:rPr lang="en-US" b="1">
                <a:latin typeface="Arial Black" pitchFamily="34" charset="0"/>
              </a:rPr>
              <a:t>(SWELLS LITERACY </a:t>
            </a:r>
          </a:p>
          <a:p>
            <a:r>
              <a:rPr lang="en-US" b="1">
                <a:latin typeface="Arial Black" pitchFamily="34" charset="0"/>
              </a:rPr>
              <a:t>STATISTICS)</a:t>
            </a:r>
          </a:p>
        </p:txBody>
      </p:sp>
    </p:spTree>
  </p:cSld>
  <p:clrMapOvr>
    <a:masterClrMapping/>
  </p:clrMapOvr>
  <p:transition spd="med">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22158"/>
            <a:ext cx="8229600" cy="6278642"/>
          </a:xfrm>
          <a:prstGeom prst="rect">
            <a:avLst/>
          </a:prstGeom>
          <a:noFill/>
        </p:spPr>
        <p:txBody>
          <a:bodyPr wrap="square" rtlCol="0">
            <a:spAutoFit/>
          </a:bodyPr>
          <a:lstStyle/>
          <a:p>
            <a:pPr algn="ctr"/>
            <a:r>
              <a:rPr lang="en-US" sz="2800" b="1" u="sng" dirty="0" smtClean="0">
                <a:latin typeface="Lucida Fax" pitchFamily="18" charset="0"/>
              </a:rPr>
              <a:t>REALITY CHECK </a:t>
            </a:r>
          </a:p>
          <a:p>
            <a:pPr algn="ctr"/>
            <a:endParaRPr lang="en-US" sz="2800" b="1" u="sng" dirty="0" smtClean="0">
              <a:latin typeface="Lucida Fax" pitchFamily="18" charset="0"/>
            </a:endParaRPr>
          </a:p>
          <a:p>
            <a:pPr algn="just">
              <a:buFont typeface="Wingdings" pitchFamily="2" charset="2"/>
              <a:buChar char="v"/>
            </a:pPr>
            <a:r>
              <a:rPr lang="en-US" sz="2800" b="1" dirty="0" smtClean="0">
                <a:latin typeface="Lucida Fax" pitchFamily="18" charset="0"/>
              </a:rPr>
              <a:t> </a:t>
            </a:r>
            <a:r>
              <a:rPr lang="en-US" sz="2800" dirty="0" smtClean="0">
                <a:latin typeface="Lucida Fax" pitchFamily="18" charset="0"/>
              </a:rPr>
              <a:t>Bulk of the GDP gains is with RSR and UMC</a:t>
            </a:r>
          </a:p>
          <a:p>
            <a:pPr algn="just"/>
            <a:endParaRPr lang="en-US" dirty="0" smtClean="0">
              <a:latin typeface="Lucida Fax" pitchFamily="18" charset="0"/>
            </a:endParaRPr>
          </a:p>
          <a:p>
            <a:pPr algn="just">
              <a:buFont typeface="Wingdings" pitchFamily="2" charset="2"/>
              <a:buChar char="v"/>
            </a:pPr>
            <a:r>
              <a:rPr lang="en-US" sz="2800" dirty="0" smtClean="0">
                <a:latin typeface="Lucida Fax" pitchFamily="18" charset="0"/>
              </a:rPr>
              <a:t>Bulky Base of Indians is still neglected after close to seven decades of Indian Independence but they keep the “political electoral democracy” going on! Will they sustain?</a:t>
            </a:r>
          </a:p>
          <a:p>
            <a:pPr algn="just"/>
            <a:endParaRPr lang="en-US" dirty="0" smtClean="0">
              <a:latin typeface="Lucida Fax" pitchFamily="18" charset="0"/>
            </a:endParaRPr>
          </a:p>
          <a:p>
            <a:pPr algn="just">
              <a:buFont typeface="Wingdings" pitchFamily="2" charset="2"/>
              <a:buChar char="v"/>
            </a:pPr>
            <a:r>
              <a:rPr lang="en-US" sz="2800" dirty="0" smtClean="0">
                <a:latin typeface="Lucida Fax" pitchFamily="18" charset="0"/>
              </a:rPr>
              <a:t> So is with many emerging countries except perhaps China and a few others</a:t>
            </a:r>
          </a:p>
          <a:p>
            <a:pPr algn="just"/>
            <a:endParaRPr lang="en-US" sz="2000" dirty="0" smtClean="0">
              <a:latin typeface="Lucida Fax" pitchFamily="18" charset="0"/>
            </a:endParaRPr>
          </a:p>
          <a:p>
            <a:pPr algn="just">
              <a:buFont typeface="Wingdings" pitchFamily="2" charset="2"/>
              <a:buChar char="v"/>
            </a:pPr>
            <a:r>
              <a:rPr lang="en-US" sz="2800" dirty="0" smtClean="0">
                <a:latin typeface="Lucida Fax" pitchFamily="18" charset="0"/>
              </a:rPr>
              <a:t>CHURNING in the BB takes different forms.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99846"/>
            <a:ext cx="8686800" cy="6124754"/>
          </a:xfrm>
          <a:prstGeom prst="rect">
            <a:avLst/>
          </a:prstGeom>
          <a:noFill/>
        </p:spPr>
        <p:txBody>
          <a:bodyPr wrap="square" rtlCol="0">
            <a:spAutoFit/>
          </a:bodyPr>
          <a:lstStyle/>
          <a:p>
            <a:pPr algn="ctr"/>
            <a:r>
              <a:rPr lang="en-US" sz="2800" b="1" u="sng" dirty="0" smtClean="0">
                <a:latin typeface="Lucida Fax" pitchFamily="18" charset="0"/>
              </a:rPr>
              <a:t>SOME SOLUTIONS </a:t>
            </a:r>
          </a:p>
          <a:p>
            <a:pPr algn="just"/>
            <a:endParaRPr lang="en-US" sz="2800" b="1" u="sng" dirty="0" smtClean="0">
              <a:latin typeface="Lucida Fax" pitchFamily="18" charset="0"/>
            </a:endParaRPr>
          </a:p>
          <a:p>
            <a:pPr algn="just">
              <a:buFont typeface="Wingdings" pitchFamily="2" charset="2"/>
              <a:buChar char="v"/>
            </a:pPr>
            <a:r>
              <a:rPr lang="en-US" sz="2800" b="1" dirty="0" smtClean="0">
                <a:latin typeface="Lucida Fax" pitchFamily="18" charset="0"/>
              </a:rPr>
              <a:t> </a:t>
            </a:r>
            <a:r>
              <a:rPr lang="en-US" sz="2800" dirty="0" smtClean="0">
                <a:latin typeface="Lucida Fax" pitchFamily="18" charset="0"/>
              </a:rPr>
              <a:t>Uniform STANDARDS of consumptions and comparisons there of to be DROPPED.</a:t>
            </a:r>
          </a:p>
          <a:p>
            <a:pPr algn="just"/>
            <a:r>
              <a:rPr lang="en-US" sz="2800" dirty="0" smtClean="0">
                <a:latin typeface="Lucida Fax" pitchFamily="18" charset="0"/>
              </a:rPr>
              <a:t>    Accept and celebrate DIFFERENT LIFESTYLES and DIVERSITY OF PRODUCT STANDARDS.</a:t>
            </a:r>
          </a:p>
          <a:p>
            <a:pPr algn="just"/>
            <a:endParaRPr lang="en-US" sz="2800" dirty="0" smtClean="0">
              <a:latin typeface="Lucida Fax" pitchFamily="18" charset="0"/>
            </a:endParaRPr>
          </a:p>
          <a:p>
            <a:pPr algn="just">
              <a:buFont typeface="Wingdings" pitchFamily="2" charset="2"/>
              <a:buChar char="v"/>
            </a:pPr>
            <a:r>
              <a:rPr lang="en-US" sz="2800" dirty="0" smtClean="0">
                <a:latin typeface="Lucida Fax" pitchFamily="18" charset="0"/>
              </a:rPr>
              <a:t> STANDARDS </a:t>
            </a:r>
            <a:r>
              <a:rPr lang="en-US" sz="2800" u="sng" dirty="0" smtClean="0">
                <a:latin typeface="Lucida Fax" pitchFamily="18" charset="0"/>
              </a:rPr>
              <a:t>for</a:t>
            </a:r>
            <a:r>
              <a:rPr lang="en-US" sz="2800" dirty="0" smtClean="0">
                <a:latin typeface="Lucida Fax" pitchFamily="18" charset="0"/>
              </a:rPr>
              <a:t> food items, to water to phytosanitary conditions to several others items </a:t>
            </a:r>
            <a:r>
              <a:rPr lang="en-US" sz="2800" u="sng" dirty="0" smtClean="0">
                <a:latin typeface="Lucida Fax" pitchFamily="18" charset="0"/>
              </a:rPr>
              <a:t>not</a:t>
            </a:r>
            <a:r>
              <a:rPr lang="en-US" sz="2800" dirty="0" smtClean="0">
                <a:latin typeface="Lucida Fax" pitchFamily="18" charset="0"/>
              </a:rPr>
              <a:t> a UNIFORM derivative from Europe and USA. Not to be taken as NON - TARIFF barriers or to be played up into SCARE CROW publicity for commercial reasons or theoretical visions of EQUALITY!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76200"/>
            <a:ext cx="8686800" cy="6509474"/>
          </a:xfrm>
          <a:prstGeom prst="rect">
            <a:avLst/>
          </a:prstGeom>
          <a:noFill/>
        </p:spPr>
        <p:txBody>
          <a:bodyPr wrap="square" rtlCol="0">
            <a:spAutoFit/>
          </a:bodyPr>
          <a:lstStyle/>
          <a:p>
            <a:pPr algn="ctr"/>
            <a:r>
              <a:rPr lang="en-US" sz="2800" b="1" u="sng" dirty="0" smtClean="0">
                <a:latin typeface="Lucida Fax" pitchFamily="18" charset="0"/>
              </a:rPr>
              <a:t>SOME SOLUTIONS </a:t>
            </a:r>
            <a:r>
              <a:rPr lang="en-US" sz="2800" b="1" dirty="0" smtClean="0">
                <a:latin typeface="Lucida Fax" pitchFamily="18" charset="0"/>
              </a:rPr>
              <a:t>(Contd)</a:t>
            </a:r>
          </a:p>
          <a:p>
            <a:pPr algn="just"/>
            <a:endParaRPr lang="en-US" sz="1100" b="1" u="sng" dirty="0" smtClean="0">
              <a:latin typeface="Lucida Fax" pitchFamily="18" charset="0"/>
            </a:endParaRPr>
          </a:p>
          <a:p>
            <a:pPr algn="just">
              <a:lnSpc>
                <a:spcPct val="150000"/>
              </a:lnSpc>
              <a:buFont typeface="Wingdings" pitchFamily="2" charset="2"/>
              <a:buChar char="v"/>
            </a:pPr>
            <a:r>
              <a:rPr lang="en-US" sz="2800" b="1" dirty="0" smtClean="0">
                <a:latin typeface="Lucida Fax" pitchFamily="18" charset="0"/>
              </a:rPr>
              <a:t> </a:t>
            </a:r>
            <a:r>
              <a:rPr lang="en-US" sz="2800" dirty="0" smtClean="0">
                <a:latin typeface="Lucida Fax" pitchFamily="18" charset="0"/>
              </a:rPr>
              <a:t>Multinational businesses may still compete but under situations of different </a:t>
            </a:r>
            <a:r>
              <a:rPr lang="en-US" sz="2800" u="sng" dirty="0" smtClean="0">
                <a:latin typeface="Lucida Fax" pitchFamily="18" charset="0"/>
              </a:rPr>
              <a:t>standards</a:t>
            </a:r>
            <a:r>
              <a:rPr lang="en-US" sz="2800" dirty="0" smtClean="0">
                <a:latin typeface="Lucida Fax" pitchFamily="18" charset="0"/>
              </a:rPr>
              <a:t> and not  their own being the SUPERIOR . I am suggesting this not for national jingoism or protectionism, but because scientific/ technical/ engineering considerations will show that if we do not adopt different (call it inferior, if you may) layered standards the BULKY BASE of the world would be miserable.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
            <a:ext cx="8382000" cy="6370975"/>
          </a:xfrm>
          <a:prstGeom prst="rect">
            <a:avLst/>
          </a:prstGeom>
          <a:noFill/>
        </p:spPr>
        <p:txBody>
          <a:bodyPr wrap="square" rtlCol="0">
            <a:spAutoFit/>
          </a:bodyPr>
          <a:lstStyle/>
          <a:p>
            <a:pPr algn="ctr"/>
            <a:r>
              <a:rPr lang="en-US" sz="2800" b="1" u="sng" dirty="0" smtClean="0">
                <a:latin typeface="Lucida Fax" pitchFamily="18" charset="0"/>
              </a:rPr>
              <a:t>SOME SOLUTIONS </a:t>
            </a:r>
            <a:r>
              <a:rPr lang="en-US" sz="2800" b="1" dirty="0" smtClean="0">
                <a:latin typeface="Lucida Fax" pitchFamily="18" charset="0"/>
              </a:rPr>
              <a:t>(Contd)</a:t>
            </a:r>
          </a:p>
          <a:p>
            <a:pPr algn="ctr"/>
            <a:endParaRPr lang="en-US" sz="400" b="1" dirty="0" smtClean="0">
              <a:latin typeface="Lucida Fax" pitchFamily="18" charset="0"/>
            </a:endParaRPr>
          </a:p>
          <a:p>
            <a:pPr algn="just"/>
            <a:endParaRPr lang="en-US" sz="1100" b="1" u="sng" dirty="0" smtClean="0">
              <a:latin typeface="Lucida Fax" pitchFamily="18" charset="0"/>
            </a:endParaRPr>
          </a:p>
          <a:p>
            <a:pPr algn="just">
              <a:lnSpc>
                <a:spcPts val="3600"/>
              </a:lnSpc>
              <a:spcBef>
                <a:spcPts val="600"/>
              </a:spcBef>
              <a:spcAft>
                <a:spcPts val="600"/>
              </a:spcAft>
              <a:buFont typeface="Wingdings" pitchFamily="2" charset="2"/>
              <a:buChar char="v"/>
            </a:pPr>
            <a:r>
              <a:rPr lang="en-US" sz="2800" b="1" dirty="0" smtClean="0">
                <a:latin typeface="Lucida Fax" pitchFamily="18" charset="0"/>
              </a:rPr>
              <a:t> </a:t>
            </a:r>
            <a:r>
              <a:rPr lang="en-US" sz="2800" dirty="0" smtClean="0">
                <a:latin typeface="Lucida Fax" pitchFamily="18" charset="0"/>
              </a:rPr>
              <a:t>Since IPR’s for modern waste minimizing Reduce – Recycle – Reuse technologies in many areas for PRESERVING RESOURCES as well as IPR’s for Renewable Energy Technologies for LIMITING EMISSION are with a few business houses of a very few ADVANCED countries, it is essential to have a regime where BULK LICENCING for such IPR’s to countries on </a:t>
            </a:r>
            <a:r>
              <a:rPr lang="en-US" sz="2800" u="sng" dirty="0" smtClean="0">
                <a:latin typeface="Lucida Fax" pitchFamily="18" charset="0"/>
              </a:rPr>
              <a:t>purchase basis</a:t>
            </a:r>
            <a:r>
              <a:rPr lang="en-US" sz="2800" dirty="0" smtClean="0">
                <a:latin typeface="Lucida Fax" pitchFamily="18" charset="0"/>
              </a:rPr>
              <a:t>         (not freebie!!) but with much more realistic considerations and </a:t>
            </a:r>
            <a:r>
              <a:rPr lang="en-US" sz="2800" u="sng" dirty="0" smtClean="0">
                <a:latin typeface="Lucida Fax" pitchFamily="18" charset="0"/>
              </a:rPr>
              <a:t>not</a:t>
            </a:r>
            <a:r>
              <a:rPr lang="en-US" sz="2800" dirty="0" smtClean="0">
                <a:latin typeface="Lucida Fax" pitchFamily="18" charset="0"/>
              </a:rPr>
              <a:t> use the monopoly pricing!!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216813"/>
          </a:xfrm>
          <a:prstGeom prst="rect">
            <a:avLst/>
          </a:prstGeom>
          <a:noFill/>
        </p:spPr>
        <p:txBody>
          <a:bodyPr wrap="square" rtlCol="0">
            <a:spAutoFit/>
          </a:bodyPr>
          <a:lstStyle/>
          <a:p>
            <a:pPr algn="ctr"/>
            <a:r>
              <a:rPr lang="en-US" sz="2800" b="1" u="sng" dirty="0" smtClean="0">
                <a:latin typeface="Lucida Fax" pitchFamily="18" charset="0"/>
              </a:rPr>
              <a:t>SOME SOLUTIONS </a:t>
            </a:r>
            <a:r>
              <a:rPr lang="en-US" sz="2800" b="1" dirty="0" smtClean="0">
                <a:latin typeface="Lucida Fax" pitchFamily="18" charset="0"/>
              </a:rPr>
              <a:t>(Contd)</a:t>
            </a:r>
          </a:p>
          <a:p>
            <a:pPr algn="just"/>
            <a:endParaRPr lang="en-US" sz="1100" b="1" u="sng" dirty="0" smtClean="0">
              <a:latin typeface="Lucida Fax" pitchFamily="18" charset="0"/>
            </a:endParaRPr>
          </a:p>
          <a:p>
            <a:pPr algn="just">
              <a:lnSpc>
                <a:spcPct val="150000"/>
              </a:lnSpc>
              <a:buFont typeface="Wingdings" pitchFamily="2" charset="2"/>
              <a:buChar char="v"/>
            </a:pPr>
            <a:r>
              <a:rPr lang="en-US" sz="2800" b="1" dirty="0" smtClean="0">
                <a:latin typeface="Lucida Fax" pitchFamily="18" charset="0"/>
              </a:rPr>
              <a:t> </a:t>
            </a:r>
            <a:r>
              <a:rPr lang="en-US" sz="2800" dirty="0" smtClean="0">
                <a:latin typeface="Lucida Fax" pitchFamily="18" charset="0"/>
              </a:rPr>
              <a:t>Education to be freed to suit the relevance of the realistic world and </a:t>
            </a:r>
            <a:r>
              <a:rPr lang="en-US" sz="2800" u="sng" dirty="0" smtClean="0">
                <a:latin typeface="Lucida Fax" pitchFamily="18" charset="0"/>
              </a:rPr>
              <a:t>not</a:t>
            </a:r>
            <a:r>
              <a:rPr lang="en-US" sz="2800" dirty="0" smtClean="0">
                <a:latin typeface="Lucida Fax" pitchFamily="18" charset="0"/>
              </a:rPr>
              <a:t> decided only by RSR and UMC’s – Let them have their innovative and creative world – But other persons of LMC’s &amp; BB’s would have to find items suitable for them, relevant to have a reasonable prosperity for them.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86690"/>
            <a:ext cx="8686800" cy="5478423"/>
          </a:xfrm>
          <a:prstGeom prst="rect">
            <a:avLst/>
          </a:prstGeom>
          <a:noFill/>
        </p:spPr>
        <p:txBody>
          <a:bodyPr wrap="square" rtlCol="0">
            <a:spAutoFit/>
          </a:bodyPr>
          <a:lstStyle/>
          <a:p>
            <a:pPr algn="ctr"/>
            <a:r>
              <a:rPr lang="en-US" sz="2800" b="1" u="sng" dirty="0" smtClean="0">
                <a:latin typeface="Lucida Fax" pitchFamily="18" charset="0"/>
              </a:rPr>
              <a:t>HUMAN VALUES  </a:t>
            </a:r>
          </a:p>
          <a:p>
            <a:pPr algn="ctr"/>
            <a:endParaRPr lang="en-US" sz="1400" b="1" u="sng" dirty="0" smtClean="0">
              <a:latin typeface="Lucida Fax" pitchFamily="18" charset="0"/>
            </a:endParaRPr>
          </a:p>
          <a:p>
            <a:pPr algn="just">
              <a:buFont typeface="Wingdings" pitchFamily="2" charset="2"/>
              <a:buChar char="v"/>
            </a:pPr>
            <a:r>
              <a:rPr lang="en-US" sz="2800" dirty="0" smtClean="0">
                <a:latin typeface="Lucida Fax" pitchFamily="18" charset="0"/>
              </a:rPr>
              <a:t> Beyond all of these, there is something subliminal in lives of people. Under the ideal visions of Rationalism, Modernism, Post Modernism , Equality, Rights etc, let us not create a state and elite society which is derogatory to older cultures, religions etc.  This is a very tricky question But needs to be addressed with new “Ideology of Diversity” in action.</a:t>
            </a:r>
          </a:p>
          <a:p>
            <a:pPr algn="just"/>
            <a:endParaRPr lang="en-US" sz="2800" dirty="0" smtClean="0">
              <a:latin typeface="Lucida Fax" pitchFamily="18" charset="0"/>
            </a:endParaRPr>
          </a:p>
          <a:p>
            <a:pPr algn="ctr"/>
            <a:r>
              <a:rPr lang="en-US" sz="2800" dirty="0" smtClean="0">
                <a:latin typeface="Lucida Fax" pitchFamily="18" charset="0"/>
              </a:rPr>
              <a:t>(Murray  </a:t>
            </a:r>
            <a:r>
              <a:rPr lang="en-US" sz="2800" dirty="0" err="1" smtClean="0">
                <a:latin typeface="Lucida Fax" pitchFamily="18" charset="0"/>
              </a:rPr>
              <a:t>Gell</a:t>
            </a:r>
            <a:r>
              <a:rPr lang="en-US" sz="2800" dirty="0" smtClean="0">
                <a:latin typeface="Lucida Fax" pitchFamily="18" charset="0"/>
              </a:rPr>
              <a:t> Mann quote)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04800"/>
            <a:ext cx="8686800" cy="6124754"/>
          </a:xfrm>
          <a:prstGeom prst="rect">
            <a:avLst/>
          </a:prstGeom>
          <a:noFill/>
        </p:spPr>
        <p:txBody>
          <a:bodyPr wrap="square" rtlCol="0">
            <a:spAutoFit/>
          </a:bodyPr>
          <a:lstStyle/>
          <a:p>
            <a:pPr algn="ctr"/>
            <a:r>
              <a:rPr lang="en-US" sz="2800" b="1" u="sng" dirty="0" smtClean="0">
                <a:latin typeface="Lucida Fax" pitchFamily="18" charset="0"/>
              </a:rPr>
              <a:t>HUMAN VALUES</a:t>
            </a:r>
            <a:r>
              <a:rPr lang="en-US" sz="2800" b="1" dirty="0" smtClean="0">
                <a:latin typeface="Lucida Fax" pitchFamily="18" charset="0"/>
              </a:rPr>
              <a:t>  (Contd)</a:t>
            </a:r>
          </a:p>
          <a:p>
            <a:pPr algn="ctr"/>
            <a:endParaRPr lang="en-US" sz="2800" b="1" u="sng" dirty="0" smtClean="0">
              <a:latin typeface="Lucida Fax" pitchFamily="18" charset="0"/>
            </a:endParaRPr>
          </a:p>
          <a:p>
            <a:pPr algn="just">
              <a:lnSpc>
                <a:spcPct val="150000"/>
              </a:lnSpc>
              <a:buFont typeface="Wingdings" pitchFamily="2" charset="2"/>
              <a:buChar char="v"/>
            </a:pPr>
            <a:r>
              <a:rPr lang="en-US" sz="2800" dirty="0" smtClean="0">
                <a:latin typeface="Lucida Fax" pitchFamily="18" charset="0"/>
              </a:rPr>
              <a:t> Core to the above is to learn to </a:t>
            </a:r>
          </a:p>
          <a:p>
            <a:pPr lvl="3" algn="just">
              <a:lnSpc>
                <a:spcPct val="150000"/>
              </a:lnSpc>
              <a:buFont typeface="Wingdings" pitchFamily="2" charset="2"/>
              <a:buChar char="§"/>
            </a:pPr>
            <a:r>
              <a:rPr lang="en-US" sz="2800" dirty="0" smtClean="0">
                <a:latin typeface="Lucida Fax" pitchFamily="18" charset="0"/>
              </a:rPr>
              <a:t>	EMPATHISE with others</a:t>
            </a:r>
          </a:p>
          <a:p>
            <a:pPr marL="73025" lvl="3" indent="-25400" algn="just">
              <a:lnSpc>
                <a:spcPct val="150000"/>
              </a:lnSpc>
              <a:buFont typeface="Wingdings" pitchFamily="2" charset="2"/>
              <a:buChar char="v"/>
            </a:pPr>
            <a:r>
              <a:rPr lang="en-US" sz="2800" dirty="0" smtClean="0">
                <a:latin typeface="Lucida Fax" pitchFamily="18" charset="0"/>
              </a:rPr>
              <a:t> And be ready for relationships which are</a:t>
            </a:r>
          </a:p>
          <a:p>
            <a:pPr lvl="3" algn="just">
              <a:lnSpc>
                <a:spcPct val="150000"/>
              </a:lnSpc>
              <a:buFont typeface="Wingdings" pitchFamily="2" charset="2"/>
              <a:buChar char="§"/>
            </a:pPr>
            <a:r>
              <a:rPr lang="en-US" sz="2800" dirty="0" smtClean="0">
                <a:latin typeface="Lucida Fax" pitchFamily="18" charset="0"/>
              </a:rPr>
              <a:t>   SYMBIOTIC	</a:t>
            </a:r>
          </a:p>
          <a:p>
            <a:pPr marL="0" lvl="3" algn="just">
              <a:lnSpc>
                <a:spcPct val="150000"/>
              </a:lnSpc>
              <a:buFont typeface="Wingdings" pitchFamily="2" charset="2"/>
              <a:buChar char="v"/>
            </a:pPr>
            <a:r>
              <a:rPr lang="en-US" sz="2800" dirty="0" smtClean="0">
                <a:latin typeface="Lucida Fax" pitchFamily="18" charset="0"/>
              </a:rPr>
              <a:t> And societies which are</a:t>
            </a:r>
          </a:p>
          <a:p>
            <a:pPr lvl="3" algn="just">
              <a:lnSpc>
                <a:spcPct val="150000"/>
              </a:lnSpc>
              <a:buFont typeface="Wingdings" pitchFamily="2" charset="2"/>
              <a:buChar char="§"/>
            </a:pPr>
            <a:r>
              <a:rPr lang="en-US" sz="2800" dirty="0" smtClean="0">
                <a:latin typeface="Lucida Fax" pitchFamily="18" charset="0"/>
              </a:rPr>
              <a:t>   SYNCRETIC</a:t>
            </a:r>
          </a:p>
          <a:p>
            <a:pPr marL="0" lvl="3" algn="just">
              <a:lnSpc>
                <a:spcPct val="150000"/>
              </a:lnSpc>
              <a:buFont typeface="Wingdings" pitchFamily="2" charset="2"/>
              <a:buChar char="v"/>
            </a:pPr>
            <a:r>
              <a:rPr lang="en-US" sz="2800" dirty="0" smtClean="0">
                <a:latin typeface="Lucida Fax" pitchFamily="18" charset="0"/>
              </a:rPr>
              <a:t> Individuals practicing</a:t>
            </a:r>
          </a:p>
          <a:p>
            <a:pPr lvl="3" algn="just">
              <a:lnSpc>
                <a:spcPct val="150000"/>
              </a:lnSpc>
              <a:buFont typeface="Wingdings" pitchFamily="2" charset="2"/>
              <a:buChar char="§"/>
            </a:pPr>
            <a:r>
              <a:rPr lang="en-US" sz="2800" dirty="0" smtClean="0">
                <a:latin typeface="Lucida Fax" pitchFamily="18" charset="0"/>
              </a:rPr>
              <a:t>   RESTRAINT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00200"/>
            <a:ext cx="8229600" cy="1143000"/>
          </a:xfrm>
        </p:spPr>
        <p:txBody>
          <a:bodyPr/>
          <a:lstStyle/>
          <a:p>
            <a:r>
              <a:rPr lang="en-US" i="1" dirty="0" smtClean="0"/>
              <a:t>An Einstein Quote … …</a:t>
            </a:r>
            <a:endParaRPr lang="en-IN" i="1" dirty="0"/>
          </a:p>
        </p:txBody>
      </p:sp>
      <p:sp>
        <p:nvSpPr>
          <p:cNvPr id="3" name="Content Placeholder 2"/>
          <p:cNvSpPr>
            <a:spLocks noGrp="1"/>
          </p:cNvSpPr>
          <p:nvPr>
            <p:ph idx="1"/>
          </p:nvPr>
        </p:nvSpPr>
        <p:spPr>
          <a:xfrm>
            <a:off x="457200" y="3276600"/>
            <a:ext cx="8229600" cy="1219199"/>
          </a:xfrm>
        </p:spPr>
        <p:txBody>
          <a:bodyPr>
            <a:normAutofit fontScale="92500" lnSpcReduction="20000"/>
          </a:bodyPr>
          <a:lstStyle/>
          <a:p>
            <a:pPr>
              <a:buNone/>
            </a:pPr>
            <a:endParaRPr lang="en-US" b="1" dirty="0" smtClean="0"/>
          </a:p>
          <a:p>
            <a:pPr algn="r">
              <a:buNone/>
            </a:pPr>
            <a:r>
              <a:rPr lang="en-US" sz="4800" b="1" dirty="0" smtClean="0"/>
              <a:t>THANK YOU</a:t>
            </a:r>
            <a:endParaRPr lang="en-IN" sz="4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762000"/>
            <a:ext cx="8305800" cy="5386090"/>
          </a:xfrm>
          <a:prstGeom prst="rect">
            <a:avLst/>
          </a:prstGeom>
          <a:noFill/>
        </p:spPr>
        <p:txBody>
          <a:bodyPr wrap="square" rtlCol="0">
            <a:spAutoFit/>
          </a:bodyPr>
          <a:lstStyle/>
          <a:p>
            <a:pPr algn="just">
              <a:buFont typeface="Wingdings" pitchFamily="2" charset="2"/>
              <a:buChar char="Ø"/>
            </a:pPr>
            <a:r>
              <a:rPr lang="en-US" sz="2800" dirty="0" smtClean="0">
                <a:latin typeface="Lucida Fax" pitchFamily="18" charset="0"/>
              </a:rPr>
              <a:t>PROSPERITY : GOOD MATIERIAL LIFE, WITHOUT SEROIUS MISMATCH BETWEEN “WANTS” AND “WHAT WE HAVE” FOR ALL (?) 10 + BILLION. </a:t>
            </a:r>
          </a:p>
          <a:p>
            <a:pPr algn="just"/>
            <a:endParaRPr lang="en-US" sz="2800" dirty="0" smtClean="0">
              <a:latin typeface="Lucida Fax" pitchFamily="18" charset="0"/>
            </a:endParaRPr>
          </a:p>
          <a:p>
            <a:pPr algn="just">
              <a:buFont typeface="Wingdings" pitchFamily="2" charset="2"/>
              <a:buChar char="Ø"/>
            </a:pPr>
            <a:r>
              <a:rPr lang="en-US" sz="2800" dirty="0" smtClean="0">
                <a:latin typeface="Lucida Fax" pitchFamily="18" charset="0"/>
              </a:rPr>
              <a:t>PRESERVE  RESOURCES : OF EARTH, OCEANS, ATMOSPHERE, BIOSPHERE, AND THE COSMIC SPACE AROUND.</a:t>
            </a:r>
          </a:p>
          <a:p>
            <a:pPr algn="just"/>
            <a:endParaRPr lang="en-US" sz="3600" dirty="0" smtClean="0">
              <a:latin typeface="Lucida Fax" pitchFamily="18" charset="0"/>
            </a:endParaRPr>
          </a:p>
          <a:p>
            <a:pPr algn="just">
              <a:buFont typeface="Wingdings" pitchFamily="2" charset="2"/>
              <a:buChar char="Ø"/>
            </a:pPr>
            <a:r>
              <a:rPr lang="en-US" sz="2800" dirty="0" smtClean="0">
                <a:latin typeface="Lucida Fax" pitchFamily="18" charset="0"/>
              </a:rPr>
              <a:t>LIMITS EMISSION : REMEMBER LAWS OF THERMODYNAMICS!</a:t>
            </a:r>
          </a:p>
          <a:p>
            <a:pPr algn="just"/>
            <a:endParaRPr lang="en-US" sz="2800" dirty="0" smtClean="0">
              <a:latin typeface="Lucida Fax"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685800"/>
            <a:ext cx="8153400" cy="5262979"/>
          </a:xfrm>
          <a:prstGeom prst="rect">
            <a:avLst/>
          </a:prstGeom>
          <a:noFill/>
        </p:spPr>
        <p:txBody>
          <a:bodyPr wrap="square" rtlCol="0">
            <a:spAutoFit/>
          </a:bodyPr>
          <a:lstStyle/>
          <a:p>
            <a:pPr algn="just"/>
            <a:r>
              <a:rPr lang="en-US" sz="2800" dirty="0" smtClean="0">
                <a:latin typeface="Lucida Fax" pitchFamily="18" charset="0"/>
              </a:rPr>
              <a:t>			</a:t>
            </a:r>
            <a:r>
              <a:rPr lang="en-US" sz="2800" b="1" u="sng" dirty="0" smtClean="0">
                <a:latin typeface="Lucida Fax" pitchFamily="18" charset="0"/>
              </a:rPr>
              <a:t>DIMENSIONS</a:t>
            </a:r>
          </a:p>
          <a:p>
            <a:pPr algn="just"/>
            <a:endParaRPr lang="en-US" sz="2800" b="1" u="sng" dirty="0" smtClean="0">
              <a:latin typeface="Lucida Fax" pitchFamily="18" charset="0"/>
            </a:endParaRPr>
          </a:p>
          <a:p>
            <a:pPr algn="just">
              <a:buFont typeface="Wingdings" pitchFamily="2" charset="2"/>
              <a:buChar char="v"/>
            </a:pPr>
            <a:r>
              <a:rPr lang="en-US" sz="2800" dirty="0" smtClean="0">
                <a:latin typeface="Lucida Fax" pitchFamily="18" charset="0"/>
              </a:rPr>
              <a:t> SCIENTIFIC, TECHNOLOGICAL</a:t>
            </a:r>
          </a:p>
          <a:p>
            <a:pPr algn="just">
              <a:buFont typeface="Wingdings" pitchFamily="2" charset="2"/>
              <a:buChar char="v"/>
            </a:pPr>
            <a:r>
              <a:rPr lang="en-US" sz="2800" dirty="0" smtClean="0">
                <a:latin typeface="Lucida Fax" pitchFamily="18" charset="0"/>
              </a:rPr>
              <a:t> ECONOMIC, BUSINESS</a:t>
            </a:r>
          </a:p>
          <a:p>
            <a:pPr algn="just">
              <a:buFont typeface="Wingdings" pitchFamily="2" charset="2"/>
              <a:buChar char="v"/>
            </a:pPr>
            <a:r>
              <a:rPr lang="en-US" sz="2800" dirty="0" smtClean="0">
                <a:latin typeface="Lucida Fax" pitchFamily="18" charset="0"/>
              </a:rPr>
              <a:t> GEOCOMMERCIAL</a:t>
            </a:r>
          </a:p>
          <a:p>
            <a:pPr algn="just">
              <a:buFont typeface="Wingdings" pitchFamily="2" charset="2"/>
              <a:buChar char="v"/>
            </a:pPr>
            <a:r>
              <a:rPr lang="en-US" sz="2800" dirty="0" smtClean="0">
                <a:latin typeface="Lucida Fax" pitchFamily="18" charset="0"/>
              </a:rPr>
              <a:t> SOCIAL, POLITICAL (NATIONAL, GEO)</a:t>
            </a:r>
          </a:p>
          <a:p>
            <a:pPr algn="just">
              <a:buFont typeface="Wingdings" pitchFamily="2" charset="2"/>
              <a:buChar char="v"/>
            </a:pPr>
            <a:r>
              <a:rPr lang="en-US" sz="2800" dirty="0" smtClean="0">
                <a:latin typeface="Lucida Fax" pitchFamily="18" charset="0"/>
              </a:rPr>
              <a:t> UNIVERSAL, REGIONAL, LOCAL</a:t>
            </a:r>
          </a:p>
          <a:p>
            <a:pPr algn="just">
              <a:buFont typeface="Wingdings" pitchFamily="2" charset="2"/>
              <a:buChar char="v"/>
            </a:pPr>
            <a:r>
              <a:rPr lang="en-US" sz="2800" dirty="0" smtClean="0">
                <a:latin typeface="Lucida Fax" pitchFamily="18" charset="0"/>
              </a:rPr>
              <a:t> CULTURES, RELEGIONS, IDEOLOGIES</a:t>
            </a:r>
          </a:p>
          <a:p>
            <a:pPr algn="just">
              <a:buFont typeface="Wingdings" pitchFamily="2" charset="2"/>
              <a:buChar char="v"/>
            </a:pPr>
            <a:r>
              <a:rPr lang="en-US" sz="2800" dirty="0" smtClean="0">
                <a:latin typeface="Lucida Fax" pitchFamily="18" charset="0"/>
              </a:rPr>
              <a:t> HUMAN VALUES (NOT EASY TO CAPTURE)</a:t>
            </a:r>
          </a:p>
          <a:p>
            <a:pPr algn="just"/>
            <a:endParaRPr lang="en-US" sz="2800" dirty="0" smtClean="0">
              <a:latin typeface="Lucida Fax" pitchFamily="18" charset="0"/>
            </a:endParaRPr>
          </a:p>
          <a:p>
            <a:pPr algn="just"/>
            <a:r>
              <a:rPr lang="en-US" sz="2800" dirty="0" smtClean="0">
                <a:latin typeface="Lucida Fax" pitchFamily="18" charset="0"/>
              </a:rPr>
              <a:t>	…………..MORE</a:t>
            </a:r>
          </a:p>
          <a:p>
            <a:pPr algn="just"/>
            <a:endParaRPr lang="en-US" sz="2800" dirty="0" smtClean="0">
              <a:latin typeface="Lucida Fax"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85800"/>
            <a:ext cx="8153400" cy="4401205"/>
          </a:xfrm>
          <a:prstGeom prst="rect">
            <a:avLst/>
          </a:prstGeom>
          <a:noFill/>
        </p:spPr>
        <p:txBody>
          <a:bodyPr wrap="square" rtlCol="0">
            <a:spAutoFit/>
          </a:bodyPr>
          <a:lstStyle/>
          <a:p>
            <a:pPr algn="ctr"/>
            <a:r>
              <a:rPr lang="en-US" sz="2800" b="1" u="sng" dirty="0" smtClean="0">
                <a:latin typeface="Lucida Fax" pitchFamily="18" charset="0"/>
              </a:rPr>
              <a:t>SCIENTIFIC AND TECHNICAL</a:t>
            </a:r>
          </a:p>
          <a:p>
            <a:pPr algn="just"/>
            <a:endParaRPr lang="en-US" sz="2800" b="1" u="sng" dirty="0" smtClean="0">
              <a:latin typeface="Lucida Fax" pitchFamily="18" charset="0"/>
            </a:endParaRPr>
          </a:p>
          <a:p>
            <a:pPr algn="just">
              <a:buFont typeface="Wingdings" pitchFamily="2" charset="2"/>
              <a:buChar char="v"/>
            </a:pPr>
            <a:r>
              <a:rPr lang="en-US" sz="2800" dirty="0" smtClean="0">
                <a:latin typeface="Lucida Fax" pitchFamily="18" charset="0"/>
              </a:rPr>
              <a:t> CLEANER COAL USE, LESSER FOSSIL FULES, LESSER USE OF MATERIALS, LESSER CONSUMPTION, LESSER WASTE : REDUCE, RECYCLE, REUSE.</a:t>
            </a:r>
          </a:p>
          <a:p>
            <a:pPr algn="just"/>
            <a:endParaRPr lang="en-US" sz="2800" dirty="0" smtClean="0">
              <a:latin typeface="Lucida Fax" pitchFamily="18" charset="0"/>
            </a:endParaRPr>
          </a:p>
          <a:p>
            <a:pPr algn="just">
              <a:buFont typeface="Wingdings" pitchFamily="2" charset="2"/>
              <a:buChar char="v"/>
            </a:pPr>
            <a:r>
              <a:rPr lang="en-US" sz="2800" dirty="0" smtClean="0">
                <a:latin typeface="Lucida Fax" pitchFamily="18" charset="0"/>
              </a:rPr>
              <a:t>CARBON NEUTRAL SOURCES: MOST BIOPRODUCTS, BIOPROCESSING, BIOFUELS.</a:t>
            </a:r>
          </a:p>
          <a:p>
            <a:pPr algn="just"/>
            <a:r>
              <a:rPr lang="en-US" sz="2800" dirty="0" smtClean="0">
                <a:latin typeface="Lucida Fax"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153400" cy="5693866"/>
          </a:xfrm>
          <a:prstGeom prst="rect">
            <a:avLst/>
          </a:prstGeom>
          <a:noFill/>
        </p:spPr>
        <p:txBody>
          <a:bodyPr wrap="square" rtlCol="0">
            <a:spAutoFit/>
          </a:bodyPr>
          <a:lstStyle/>
          <a:p>
            <a:pPr algn="just"/>
            <a:r>
              <a:rPr lang="en-US" sz="2800" dirty="0" smtClean="0">
                <a:latin typeface="Lucida Fax" pitchFamily="18" charset="0"/>
              </a:rPr>
              <a:t>       </a:t>
            </a:r>
            <a:r>
              <a:rPr lang="en-US" sz="2800" b="1" u="sng" dirty="0" smtClean="0">
                <a:latin typeface="Lucida Fax" pitchFamily="18" charset="0"/>
              </a:rPr>
              <a:t>SCIENTIFIC AND TECHNICAL </a:t>
            </a:r>
            <a:r>
              <a:rPr lang="en-US" sz="2800" b="1" dirty="0" smtClean="0">
                <a:latin typeface="Lucida Fax" pitchFamily="18" charset="0"/>
              </a:rPr>
              <a:t> (Contd)</a:t>
            </a:r>
          </a:p>
          <a:p>
            <a:pPr algn="just"/>
            <a:endParaRPr lang="en-US" sz="2800" b="1" dirty="0" smtClean="0">
              <a:latin typeface="Lucida Fax" pitchFamily="18" charset="0"/>
            </a:endParaRPr>
          </a:p>
          <a:p>
            <a:pPr algn="just">
              <a:buFont typeface="Wingdings" pitchFamily="2" charset="2"/>
              <a:buChar char="v"/>
            </a:pPr>
            <a:r>
              <a:rPr lang="en-US" sz="2800" dirty="0" smtClean="0">
                <a:latin typeface="Lucida Fax" pitchFamily="18" charset="0"/>
              </a:rPr>
              <a:t>RENEWABLES (BEST TECHNOLOGIES ARE IPR’s OF A FEW ADVANCED COUNTRIES!)</a:t>
            </a:r>
          </a:p>
          <a:p>
            <a:pPr algn="just"/>
            <a:endParaRPr lang="en-US" sz="2800" dirty="0" smtClean="0">
              <a:latin typeface="Lucida Fax" pitchFamily="18" charset="0"/>
            </a:endParaRPr>
          </a:p>
          <a:p>
            <a:pPr algn="just">
              <a:buFont typeface="Wingdings" pitchFamily="2" charset="2"/>
              <a:buChar char="v"/>
            </a:pPr>
            <a:r>
              <a:rPr lang="en-US" sz="2800" dirty="0" smtClean="0">
                <a:latin typeface="Lucida Fax" pitchFamily="18" charset="0"/>
              </a:rPr>
              <a:t>NUCLEAR: HIGHLY CONTROLLED, LINKED TO MASS DESTRUCTION AS BOMBS AND ACCIDENTS.</a:t>
            </a:r>
          </a:p>
          <a:p>
            <a:pPr algn="just"/>
            <a:endParaRPr lang="en-US" sz="2800" dirty="0" smtClean="0">
              <a:latin typeface="Lucida Fax" pitchFamily="18" charset="0"/>
            </a:endParaRPr>
          </a:p>
          <a:p>
            <a:pPr algn="just">
              <a:buFont typeface="Wingdings" pitchFamily="2" charset="2"/>
              <a:buChar char="v"/>
            </a:pPr>
            <a:r>
              <a:rPr lang="en-US" sz="2800" dirty="0" smtClean="0">
                <a:latin typeface="Lucida Fax" pitchFamily="18" charset="0"/>
              </a:rPr>
              <a:t> MOST TECHNOLOGIES USED BY EMERGING COUNTRIES IN CATCH UP PROCESS (SOLD BY ADVANCED COUNTRIES) HAVE MUCH LESS OF ABOVE FEATURES!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229600" cy="5262979"/>
          </a:xfrm>
          <a:prstGeom prst="rect">
            <a:avLst/>
          </a:prstGeom>
          <a:noFill/>
        </p:spPr>
        <p:txBody>
          <a:bodyPr wrap="square" rtlCol="0">
            <a:spAutoFit/>
          </a:bodyPr>
          <a:lstStyle/>
          <a:p>
            <a:pPr algn="ctr"/>
            <a:r>
              <a:rPr lang="en-US" sz="2800" b="1" u="sng" dirty="0" smtClean="0">
                <a:latin typeface="Lucida Fax" pitchFamily="18" charset="0"/>
              </a:rPr>
              <a:t>ECONOMIC, BUSINESS, GEOCOMMERCIAL</a:t>
            </a:r>
          </a:p>
          <a:p>
            <a:pPr algn="just"/>
            <a:endParaRPr lang="en-US" sz="2800" b="1" u="sng" dirty="0" smtClean="0">
              <a:latin typeface="Lucida Fax" pitchFamily="18" charset="0"/>
            </a:endParaRPr>
          </a:p>
          <a:p>
            <a:pPr algn="just">
              <a:buFont typeface="Wingdings" pitchFamily="2" charset="2"/>
              <a:buChar char="v"/>
            </a:pPr>
            <a:r>
              <a:rPr lang="en-US" sz="2800" dirty="0" smtClean="0">
                <a:latin typeface="Lucida Fax" pitchFamily="18" charset="0"/>
              </a:rPr>
              <a:t> GDP is no longer the sole indicator of prosperity for individuals, groups.</a:t>
            </a:r>
          </a:p>
          <a:p>
            <a:pPr algn="just"/>
            <a:endParaRPr lang="en-US" sz="2800" dirty="0" smtClean="0">
              <a:latin typeface="Lucida Fax" pitchFamily="18" charset="0"/>
            </a:endParaRPr>
          </a:p>
          <a:p>
            <a:pPr algn="just">
              <a:buFont typeface="Wingdings" pitchFamily="2" charset="2"/>
              <a:buChar char="v"/>
            </a:pPr>
            <a:r>
              <a:rPr lang="en-US" sz="2800" dirty="0" smtClean="0">
                <a:latin typeface="Lucida Fax" pitchFamily="18" charset="0"/>
              </a:rPr>
              <a:t> Production functions overtaken by “MONEY” : “COST EFFECTIVENESS” is no longer linked to consumption of material resources or human inputs.</a:t>
            </a:r>
          </a:p>
          <a:p>
            <a:pPr algn="just"/>
            <a:endParaRPr lang="en-US" sz="2800" dirty="0" smtClean="0">
              <a:latin typeface="Lucida Fax" pitchFamily="18" charset="0"/>
            </a:endParaRPr>
          </a:p>
          <a:p>
            <a:pPr algn="just"/>
            <a:r>
              <a:rPr lang="en-US" sz="2800" dirty="0" smtClean="0">
                <a:latin typeface="Lucida Fax" pitchFamily="18" charset="0"/>
              </a:rPr>
              <a:t>It is interest rates, exchange of money, taxes, laws and speculation!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52400"/>
            <a:ext cx="8153400" cy="6478697"/>
          </a:xfrm>
          <a:prstGeom prst="rect">
            <a:avLst/>
          </a:prstGeom>
          <a:noFill/>
        </p:spPr>
        <p:txBody>
          <a:bodyPr wrap="square" rtlCol="0">
            <a:spAutoFit/>
          </a:bodyPr>
          <a:lstStyle/>
          <a:p>
            <a:pPr algn="ctr"/>
            <a:r>
              <a:rPr lang="en-US" sz="2800" b="1" u="sng" dirty="0" smtClean="0">
                <a:latin typeface="Lucida Fax" pitchFamily="18" charset="0"/>
              </a:rPr>
              <a:t>ECONOMIC, BUSINESS, GEOCOMMERCIAL </a:t>
            </a:r>
            <a:r>
              <a:rPr lang="en-US" sz="2800" b="1" dirty="0" smtClean="0">
                <a:latin typeface="Lucida Fax" pitchFamily="18" charset="0"/>
              </a:rPr>
              <a:t>(Contd)</a:t>
            </a:r>
          </a:p>
          <a:p>
            <a:pPr algn="ctr"/>
            <a:endParaRPr lang="en-US" sz="2400" b="1" dirty="0" smtClean="0">
              <a:latin typeface="Lucida Fax" pitchFamily="18" charset="0"/>
            </a:endParaRPr>
          </a:p>
          <a:p>
            <a:pPr algn="just"/>
            <a:r>
              <a:rPr lang="en-US" sz="2800" dirty="0" smtClean="0">
                <a:latin typeface="Lucida Fax" pitchFamily="18" charset="0"/>
              </a:rPr>
              <a:t>Govts are becoming clueless about the “CONTROL SYSTEMS” within business and economy.</a:t>
            </a:r>
          </a:p>
          <a:p>
            <a:pPr algn="just"/>
            <a:endParaRPr lang="en-US" sz="1100" dirty="0" smtClean="0">
              <a:latin typeface="Lucida Fax" pitchFamily="18" charset="0"/>
            </a:endParaRPr>
          </a:p>
          <a:p>
            <a:pPr algn="just"/>
            <a:r>
              <a:rPr lang="en-US" sz="2800" dirty="0" smtClean="0">
                <a:latin typeface="Lucida Fax" pitchFamily="18" charset="0"/>
              </a:rPr>
              <a:t>Business top managements more or less “sucked into” quarterly performance and market capitalization (as the </a:t>
            </a:r>
            <a:r>
              <a:rPr lang="en-US" sz="2800" dirty="0" err="1" smtClean="0">
                <a:latin typeface="Lucida Fax" pitchFamily="18" charset="0"/>
              </a:rPr>
              <a:t>networth</a:t>
            </a:r>
            <a:r>
              <a:rPr lang="en-US" sz="2800" dirty="0" smtClean="0">
                <a:latin typeface="Lucida Fax" pitchFamily="18" charset="0"/>
              </a:rPr>
              <a:t> of top persons depend on these!)</a:t>
            </a:r>
          </a:p>
          <a:p>
            <a:pPr algn="just"/>
            <a:endParaRPr lang="en-US" sz="1600" dirty="0" smtClean="0">
              <a:latin typeface="Lucida Fax" pitchFamily="18" charset="0"/>
            </a:endParaRPr>
          </a:p>
          <a:p>
            <a:pPr algn="just"/>
            <a:r>
              <a:rPr lang="en-US" sz="2800" dirty="0" smtClean="0">
                <a:latin typeface="Lucida Fax" pitchFamily="18" charset="0"/>
              </a:rPr>
              <a:t>WTO etc engulfed by various other bilateral, multilateral treaties. Freedom of trade is often chained. Competition is no longer WIN - WIN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5732338"/>
          </a:xfrm>
          <a:prstGeom prst="rect">
            <a:avLst/>
          </a:prstGeom>
          <a:noFill/>
        </p:spPr>
        <p:txBody>
          <a:bodyPr wrap="square" rtlCol="0">
            <a:spAutoFit/>
          </a:bodyPr>
          <a:lstStyle/>
          <a:p>
            <a:pPr algn="ctr"/>
            <a:r>
              <a:rPr lang="en-US" sz="2800" b="1" u="sng" dirty="0" smtClean="0">
                <a:latin typeface="Lucida Fax" pitchFamily="18" charset="0"/>
              </a:rPr>
              <a:t>SOCIAL, POLITICAL, NATIONAL, GEO etc</a:t>
            </a:r>
          </a:p>
          <a:p>
            <a:pPr algn="ctr"/>
            <a:endParaRPr lang="en-US" sz="2800" b="1" u="sng" dirty="0" smtClean="0">
              <a:latin typeface="Lucida Fax" pitchFamily="18" charset="0"/>
            </a:endParaRPr>
          </a:p>
          <a:p>
            <a:pPr algn="just">
              <a:lnSpc>
                <a:spcPct val="150000"/>
              </a:lnSpc>
            </a:pPr>
            <a:r>
              <a:rPr lang="en-US" sz="2800" dirty="0" smtClean="0">
                <a:latin typeface="Lucida Fax" pitchFamily="18" charset="0"/>
              </a:rPr>
              <a:t> Population increasing in emerging countries; much more galloping are aspirations, fuelled by business advertisements and media and electoral democracies. </a:t>
            </a:r>
          </a:p>
          <a:p>
            <a:pPr algn="just">
              <a:lnSpc>
                <a:spcPct val="150000"/>
              </a:lnSpc>
            </a:pPr>
            <a:endParaRPr lang="en-US" sz="1100" dirty="0" smtClean="0">
              <a:latin typeface="Lucida Fax" pitchFamily="18" charset="0"/>
            </a:endParaRPr>
          </a:p>
          <a:p>
            <a:pPr algn="just">
              <a:lnSpc>
                <a:spcPct val="150000"/>
              </a:lnSpc>
              <a:buFont typeface="Wingdings" pitchFamily="2" charset="2"/>
              <a:buChar char="v"/>
            </a:pPr>
            <a:r>
              <a:rPr lang="en-US" sz="2800" dirty="0" smtClean="0">
                <a:latin typeface="Lucida Fax" pitchFamily="18" charset="0"/>
              </a:rPr>
              <a:t> S &amp; T, industrial, business methods of the past are all wasteful of economic and natural resources!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531</TotalTime>
  <Words>1331</Words>
  <Application>Microsoft Office PowerPoint</Application>
  <PresentationFormat>On-screen Show (4:3)</PresentationFormat>
  <Paragraphs>243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Indian Society : Many Strata</vt:lpstr>
      <vt:lpstr>SWINGING EXTREMES</vt:lpstr>
      <vt:lpstr>Slide 18</vt:lpstr>
      <vt:lpstr>Slide 19</vt:lpstr>
      <vt:lpstr>Slide 20</vt:lpstr>
      <vt:lpstr>Slide 21</vt:lpstr>
      <vt:lpstr>Slide 22</vt:lpstr>
      <vt:lpstr>Slide 23</vt:lpstr>
      <vt:lpstr>Slide 24</vt:lpstr>
      <vt:lpstr>Slide 25</vt:lpstr>
      <vt:lpstr>Slide 26</vt:lpstr>
      <vt:lpstr>Slide 27</vt:lpstr>
      <vt:lpstr>An Einstein Quote …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Y S Rajan</cp:lastModifiedBy>
  <cp:revision>142</cp:revision>
  <dcterms:created xsi:type="dcterms:W3CDTF">2006-08-16T00:00:00Z</dcterms:created>
  <dcterms:modified xsi:type="dcterms:W3CDTF">2017-09-14T05:59:02Z</dcterms:modified>
</cp:coreProperties>
</file>